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8"/>
  </p:notesMasterIdLst>
  <p:sldIdLst>
    <p:sldId id="259" r:id="rId3"/>
    <p:sldId id="427" r:id="rId4"/>
    <p:sldId id="428" r:id="rId5"/>
    <p:sldId id="429" r:id="rId6"/>
    <p:sldId id="421" r:id="rId7"/>
    <p:sldId id="266" r:id="rId8"/>
    <p:sldId id="269" r:id="rId9"/>
    <p:sldId id="270" r:id="rId10"/>
    <p:sldId id="275" r:id="rId11"/>
    <p:sldId id="422" r:id="rId12"/>
    <p:sldId id="423" r:id="rId13"/>
    <p:sldId id="263" r:id="rId14"/>
    <p:sldId id="276" r:id="rId15"/>
    <p:sldId id="425" r:id="rId16"/>
    <p:sldId id="426" r:id="rId17"/>
    <p:sldId id="273" r:id="rId18"/>
    <p:sldId id="277" r:id="rId19"/>
    <p:sldId id="420" r:id="rId20"/>
    <p:sldId id="362" r:id="rId21"/>
    <p:sldId id="377" r:id="rId22"/>
    <p:sldId id="363" r:id="rId23"/>
    <p:sldId id="364" r:id="rId24"/>
    <p:sldId id="372" r:id="rId25"/>
    <p:sldId id="366" r:id="rId26"/>
    <p:sldId id="367" r:id="rId27"/>
    <p:sldId id="369" r:id="rId28"/>
    <p:sldId id="358" r:id="rId29"/>
    <p:sldId id="419" r:id="rId30"/>
    <p:sldId id="262" r:id="rId31"/>
    <p:sldId id="413" r:id="rId32"/>
    <p:sldId id="264" r:id="rId33"/>
    <p:sldId id="430" r:id="rId34"/>
    <p:sldId id="431" r:id="rId35"/>
    <p:sldId id="265" r:id="rId36"/>
    <p:sldId id="26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vero, Chelsea" initials="FC" lastIdx="6" clrIdx="0">
    <p:extLst>
      <p:ext uri="{19B8F6BF-5375-455C-9EA6-DF929625EA0E}">
        <p15:presenceInfo xmlns:p15="http://schemas.microsoft.com/office/powerpoint/2012/main" userId="S::plndf10@bcc.pinellas.gov::537c4ac6-6617-4e68-9e4c-589ccd90ef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590"/>
    <a:srgbClr val="53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249" autoAdjust="0"/>
  </p:normalViewPr>
  <p:slideViewPr>
    <p:cSldViewPr snapToGrid="0" snapToObjects="1">
      <p:cViewPr varScale="1">
        <p:scale>
          <a:sx n="67" d="100"/>
          <a:sy n="67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73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2-46E5-B97E-7AF55D40DD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2-46E5-B97E-7AF55D40DD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C2-46E5-B97E-7AF55D40DD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C2-46E5-B97E-7AF55D40DD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C2-46E5-B97E-7AF55D40DDC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C2-46E5-B97E-7AF55D40DDC6}"/>
              </c:ext>
            </c:extLst>
          </c:dPt>
          <c:dLbls>
            <c:dLbl>
              <c:idx val="0"/>
              <c:layout>
                <c:manualLayout>
                  <c:x val="5.3538932633420744E-2"/>
                  <c:y val="2.91652474738367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C2-46E5-B97E-7AF55D40DDC6}"/>
                </c:ext>
              </c:extLst>
            </c:dLbl>
            <c:dLbl>
              <c:idx val="1"/>
              <c:layout>
                <c:manualLayout>
                  <c:x val="6.4136045494313204E-2"/>
                  <c:y val="-3.270888848817561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C2-46E5-B97E-7AF55D40DDC6}"/>
                </c:ext>
              </c:extLst>
            </c:dLbl>
            <c:dLbl>
              <c:idx val="2"/>
              <c:layout>
                <c:manualLayout>
                  <c:x val="1.0218386163268053E-2"/>
                  <c:y val="-1.70703852858087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C2-46E5-B97E-7AF55D40DDC6}"/>
                </c:ext>
              </c:extLst>
            </c:dLbl>
            <c:dLbl>
              <c:idx val="3"/>
              <c:layout>
                <c:manualLayout>
                  <c:x val="-5.9694461269265203E-3"/>
                  <c:y val="-6.7589642897691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C2-46E5-B97E-7AF55D40DDC6}"/>
                </c:ext>
              </c:extLst>
            </c:dLbl>
            <c:dLbl>
              <c:idx val="4"/>
              <c:layout>
                <c:manualLayout>
                  <c:x val="1.7433878457500504E-3"/>
                  <c:y val="-1.40623643418618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C2-46E5-B97E-7AF55D40DDC6}"/>
                </c:ext>
              </c:extLst>
            </c:dLbl>
            <c:dLbl>
              <c:idx val="5"/>
              <c:layout>
                <c:manualLayout>
                  <c:x val="-1.7862238374049398E-2"/>
                  <c:y val="1.34514101767813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C2-46E5-B97E-7AF55D40D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'[MM Priority Criteria_test (1).xlsx]Sheet1'!$A$3:$A$8</c:f>
              <c:strCache>
                <c:ptCount val="6"/>
                <c:pt idx="0">
                  <c:v>Safety</c:v>
                </c:pt>
                <c:pt idx="1">
                  <c:v>Equity and Health</c:v>
                </c:pt>
                <c:pt idx="2">
                  <c:v>Mobility</c:v>
                </c:pt>
                <c:pt idx="3">
                  <c:v>Economics</c:v>
                </c:pt>
                <c:pt idx="4">
                  <c:v>Environment</c:v>
                </c:pt>
                <c:pt idx="5">
                  <c:v>Resiliency</c:v>
                </c:pt>
              </c:strCache>
            </c:strRef>
          </c:cat>
          <c:val>
            <c:numRef>
              <c:f>'[MM Priority Criteria_test (1).xlsx]Sheet1'!$B$3:$B$8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C2-46E5-B97E-7AF55D40D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75253-AA1E-BC46-8390-9C72E9BB2DC7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3D454-FE52-D24A-9378-073B0FE2F1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Projects which serve ALL modes, not just 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02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updated graphic here with TA portions highlighted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1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7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underserved, first mile last mile, low hanging</a:t>
            </a:r>
            <a:r>
              <a:rPr lang="en-US" baseline="0" dirty="0"/>
              <a:t> fruit….what approach do you want to take?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1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continue to refine, we will be bringing back at every stage. Adjustments</a:t>
            </a:r>
            <a:r>
              <a:rPr lang="en-US" baseline="0" dirty="0"/>
              <a:t> can be made.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6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Prerequisites: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application must include a resolution of support from the agency’s governing body and documentation of public support.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of right-of-way must be acquired or documentation of an easement provided.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Applying agency must be LAP certified, demonstrate a commitment to obtain LAP certification within a timely manner to implement the project or provide an agreement with a LAP certified agency to implement the project on their behalf.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Prerequisites: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application must include a resolution of support from the agency’s governing body and documentation of public support.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of right-of-way must be acquired or documentation of an easement provided.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Applying agency must be LAP certified, demonstrate a commitment to obtain LAP certification within a timely manner to implement the project or provide an agreement with a LAP certified agency to implement the project on their behalf.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9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4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Criteria details included in the TA Application Addendum</a:t>
            </a:r>
          </a:p>
          <a:p>
            <a:r>
              <a:rPr lang="en-US" dirty="0"/>
              <a:t>Stress that FP staff will do the computation for the bike facilities.  Local governments can, however, can do their own calculations for sidewalk projects.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is 2021 and may be updated along with the actual TA application prior to March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8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0851"/>
            <a:ext cx="7225833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aseline="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7E-377E-EE4B-877C-F4FD2DF87C25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189C-BE75-744A-9F4E-3BFB3D2ED0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41114"/>
            <a:ext cx="7772400" cy="14700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4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9418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30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5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2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Inter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419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D97-D34C-C74F-B29E-3EB318924949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D190-6FFF-CE44-BD49-A15C06A364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46825"/>
            <a:ext cx="8229600" cy="575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i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438387"/>
            <a:ext cx="8229600" cy="5753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200" i="0">
                <a:solidFill>
                  <a:srgbClr val="7E859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443344"/>
            <a:ext cx="8229600" cy="1393700"/>
          </a:xfrm>
          <a:prstGeom prst="rect">
            <a:avLst/>
          </a:prstGeom>
        </p:spPr>
        <p:txBody>
          <a:bodyPr vert="horz"/>
          <a:lstStyle>
            <a:lvl1pPr marL="231775" indent="-231775">
              <a:buClr>
                <a:srgbClr val="53A6FF"/>
              </a:buClr>
              <a:buFont typeface="Arial"/>
              <a:buChar char="•"/>
              <a:defRPr sz="2200">
                <a:solidFill>
                  <a:srgbClr val="7E8590"/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accent2"/>
              </a:buClr>
              <a:buSzPct val="100000"/>
              <a:buFont typeface="Wingdings" charset="2"/>
              <a:buChar char="§"/>
              <a:defRPr sz="2000">
                <a:solidFill>
                  <a:srgbClr val="7E8590"/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accent3"/>
              </a:buClr>
              <a:buFont typeface="Courier New"/>
              <a:buChar char="o"/>
              <a:defRPr sz="2000">
                <a:solidFill>
                  <a:srgbClr val="7E8590"/>
                </a:solidFill>
                <a:latin typeface="Helvetica"/>
                <a:cs typeface="Helvetica"/>
              </a:defRPr>
            </a:lvl3pPr>
          </a:lstStyle>
          <a:p>
            <a:pPr lvl="0"/>
            <a:r>
              <a:rPr lang="en-US" dirty="0"/>
              <a:t>Here is a bullet point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7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9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6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0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8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769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5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9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24413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F288-2D55-4803-93CF-43AAD05A9A46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8E7E-377E-EE4B-877C-F4FD2DF87C25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189C-BE75-744A-9F4E-3BFB3D2ED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5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6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CC3F288-2D55-4803-93CF-43AAD05A9A46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CC10EB1-B3C2-4945-87A6-A585F5503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0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>
              <a:lumMod val="75000"/>
            </a:schemeClr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7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wardpinellas.org/document-portal/advantage-pinellas-2050-long-range-transportation-plan/" TargetMode="External"/><Relationship Id="rId2" Type="http://schemas.openxmlformats.org/officeDocument/2006/relationships/hyperlink" Target="https://forwardpinellas.org/programs/complete-streets-program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dot.gov/planning/systems/tap/default.shtm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cfavero@forwardpinellas.org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ryan@forwardpinellas.or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favero@forwardpinellas.org" TargetMode="External"/><Relationship Id="rId4" Type="http://schemas.openxmlformats.org/officeDocument/2006/relationships/hyperlink" Target="mailto:rfeigel@forwardpinella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082834"/>
            <a:ext cx="7225833" cy="259061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We will begin shortly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The webinar is being recorded for those unable to attend live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Please mute yourself when not speaking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Please rename yourself in the participants tab to your first and last name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When you have a question, please raise your hand or indicate in the chat box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07321" y="2123972"/>
            <a:ext cx="6399765" cy="811537"/>
          </a:xfrm>
        </p:spPr>
        <p:txBody>
          <a:bodyPr/>
          <a:lstStyle/>
          <a:p>
            <a:r>
              <a:rPr lang="en-US" dirty="0"/>
              <a:t>Call for Projects Webinar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98EF6BB5-1D89-467D-905E-263A9628F6B4}"/>
              </a:ext>
            </a:extLst>
          </p:cNvPr>
          <p:cNvSpPr txBox="1">
            <a:spLocks/>
          </p:cNvSpPr>
          <p:nvPr/>
        </p:nvSpPr>
        <p:spPr>
          <a:xfrm>
            <a:off x="6438899" y="577127"/>
            <a:ext cx="3217713" cy="6424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July 20, 2023</a:t>
            </a:r>
          </a:p>
        </p:txBody>
      </p:sp>
    </p:spTree>
    <p:extLst>
      <p:ext uri="{BB962C8B-B14F-4D97-AF65-F5344CB8AC3E}">
        <p14:creationId xmlns:p14="http://schemas.microsoft.com/office/powerpoint/2010/main" val="428664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Complete Streets Grant Program Overview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" y="1254125"/>
            <a:ext cx="8685922" cy="4351338"/>
          </a:xfrm>
        </p:spPr>
        <p:txBody>
          <a:bodyPr>
            <a:normAutofit/>
          </a:bodyPr>
          <a:lstStyle/>
          <a:p>
            <a:r>
              <a:rPr lang="en-US" dirty="0"/>
              <a:t>$100,000 for Concept Planning available in FY 2023 </a:t>
            </a:r>
          </a:p>
          <a:p>
            <a:pPr lvl="1"/>
            <a:r>
              <a:rPr lang="en-US" dirty="0"/>
              <a:t>Concept Planning requires formalized agreement with Forward Pinellas by July 1, 2023</a:t>
            </a:r>
          </a:p>
          <a:p>
            <a:pPr lvl="1"/>
            <a:r>
              <a:rPr lang="en-US" dirty="0"/>
              <a:t>Forward Pinellas Consultants must be used for Concept Planning</a:t>
            </a:r>
          </a:p>
          <a:p>
            <a:r>
              <a:rPr lang="en-US" dirty="0"/>
              <a:t>$1.5 million for Construction Projects will be included in the fifth year of the 2024/25 – 2028/29 FDOT Work Program. </a:t>
            </a:r>
          </a:p>
          <a:p>
            <a:r>
              <a:rPr lang="en-US" dirty="0"/>
              <a:t>Projects are intended to bring about transformative land use change </a:t>
            </a:r>
          </a:p>
          <a:p>
            <a:pPr lvl="1"/>
            <a:r>
              <a:rPr lang="en-US" dirty="0"/>
              <a:t>Projects surrounded by a diverse mix of undervalued/underutilized land uses will be the most competitive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9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Planning Projects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977192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Minimum criteria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Local support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Demonstrate how project serves as redevelopment catalyst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Land use connection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9D4E-8498-4B5D-BD30-6934AEC67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7049" y="1825625"/>
            <a:ext cx="5168301" cy="4351338"/>
          </a:xfrm>
        </p:spPr>
        <p:txBody>
          <a:bodyPr>
            <a:normAutofit/>
          </a:bodyPr>
          <a:lstStyle/>
          <a:p>
            <a:r>
              <a:rPr lang="en-US" dirty="0"/>
              <a:t>Project Info:</a:t>
            </a:r>
          </a:p>
          <a:p>
            <a:pPr lvl="1"/>
            <a:r>
              <a:rPr lang="en-US" dirty="0"/>
              <a:t>Existing conditions</a:t>
            </a:r>
          </a:p>
          <a:p>
            <a:pPr lvl="1"/>
            <a:r>
              <a:rPr lang="en-US" dirty="0"/>
              <a:t>Cost estimate/local match</a:t>
            </a:r>
          </a:p>
          <a:p>
            <a:pPr lvl="1"/>
            <a:r>
              <a:rPr lang="en-US" dirty="0"/>
              <a:t>How it will serve multiple modes</a:t>
            </a:r>
          </a:p>
          <a:p>
            <a:pPr lvl="1"/>
            <a:r>
              <a:rPr lang="en-US" dirty="0"/>
              <a:t>Local planning requirements</a:t>
            </a:r>
          </a:p>
          <a:p>
            <a:pPr lvl="1"/>
            <a:r>
              <a:rPr lang="en-US" dirty="0"/>
              <a:t>Path to implementation/const.</a:t>
            </a:r>
          </a:p>
          <a:p>
            <a:pPr lvl="1"/>
            <a:r>
              <a:rPr lang="en-US" dirty="0"/>
              <a:t>% of vacant parcels</a:t>
            </a:r>
          </a:p>
          <a:p>
            <a:pPr lvl="1"/>
            <a:r>
              <a:rPr lang="en-US" dirty="0"/>
              <a:t>% of land uses within ¼ mile</a:t>
            </a:r>
          </a:p>
          <a:p>
            <a:pPr lvl="1"/>
            <a:r>
              <a:rPr lang="en-US" dirty="0"/>
              <a:t>EJ/TD considerations</a:t>
            </a:r>
          </a:p>
          <a:p>
            <a:pPr lvl="1"/>
            <a:r>
              <a:rPr lang="en-US" dirty="0"/>
              <a:t>Food access </a:t>
            </a:r>
          </a:p>
          <a:p>
            <a:pPr lvl="1"/>
            <a:r>
              <a:rPr lang="en-US" dirty="0"/>
              <a:t>Partial award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0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Construction Projects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15660" y="1252233"/>
            <a:ext cx="4584940" cy="560576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Minimum Criteria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Local support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Demonstrate support as redevelopment catalyst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Serve multiple modes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LAP certification (or agreement)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ROW available or secured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Land use connection</a:t>
            </a:r>
          </a:p>
          <a:p>
            <a:pPr lvl="1"/>
            <a:r>
              <a:rPr lang="en-US" sz="2400" dirty="0"/>
              <a:t>Completed FDOT “Surface Transportation Block Grant” Application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A32B6B28-88FE-4542-898C-5555B2A1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135" y="2774194"/>
            <a:ext cx="4077205" cy="25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3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Construction Project Information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Project location and proposed improvements </a:t>
            </a:r>
          </a:p>
          <a:p>
            <a:r>
              <a:rPr lang="en-US" sz="2400" dirty="0"/>
              <a:t>Cost estimate/local match</a:t>
            </a:r>
          </a:p>
          <a:p>
            <a:r>
              <a:rPr lang="en-US" sz="2400" dirty="0"/>
              <a:t>Connections for low income/elderly </a:t>
            </a:r>
          </a:p>
          <a:p>
            <a:r>
              <a:rPr lang="en-US" sz="2400" dirty="0"/>
              <a:t>Local planning requirements </a:t>
            </a:r>
          </a:p>
          <a:p>
            <a:r>
              <a:rPr lang="en-US" sz="2400" dirty="0"/>
              <a:t>Project schedule </a:t>
            </a:r>
          </a:p>
          <a:p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AB83C0-C2ED-4188-9A6A-A505E8391B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% vacant parcels in corridor </a:t>
            </a:r>
          </a:p>
          <a:p>
            <a:r>
              <a:rPr lang="en-US" sz="2400" dirty="0"/>
              <a:t>% of land uses within ¼ mile</a:t>
            </a:r>
          </a:p>
          <a:p>
            <a:r>
              <a:rPr lang="en-US" sz="2400" dirty="0"/>
              <a:t>EJ/TD considerations</a:t>
            </a:r>
          </a:p>
          <a:p>
            <a:r>
              <a:rPr lang="en-US" sz="2400" dirty="0"/>
              <a:t>Food access </a:t>
            </a:r>
          </a:p>
          <a:p>
            <a:r>
              <a:rPr lang="en-US" sz="2400" dirty="0"/>
              <a:t>Before/after study and photography </a:t>
            </a:r>
          </a:p>
          <a:p>
            <a:r>
              <a:rPr lang="en-US" sz="2400" dirty="0"/>
              <a:t>Signal timing review </a:t>
            </a:r>
          </a:p>
        </p:txBody>
      </p:sp>
    </p:spTree>
    <p:extLst>
      <p:ext uri="{BB962C8B-B14F-4D97-AF65-F5344CB8AC3E}">
        <p14:creationId xmlns:p14="http://schemas.microsoft.com/office/powerpoint/2010/main" val="404120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C506-E634-4CA5-BC29-9560C2C5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52FA19-F68D-4583-9127-6BA19305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51255"/>
            <a:ext cx="4412093" cy="4988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City of Tarpon Springs</a:t>
            </a:r>
          </a:p>
          <a:p>
            <a:pPr marL="0" indent="0">
              <a:buNone/>
            </a:pPr>
            <a:r>
              <a:rPr lang="en-US" dirty="0"/>
              <a:t>Disston Avenue</a:t>
            </a:r>
          </a:p>
          <a:p>
            <a:r>
              <a:rPr lang="en-US" dirty="0"/>
              <a:t>$100k request; $68K match</a:t>
            </a:r>
          </a:p>
          <a:p>
            <a:pPr lvl="1"/>
            <a:r>
              <a:rPr lang="en-US" dirty="0"/>
              <a:t>Directly abutting CRA</a:t>
            </a:r>
            <a:endParaRPr lang="en-US" i="1" dirty="0"/>
          </a:p>
          <a:p>
            <a:pPr lvl="1"/>
            <a:r>
              <a:rPr lang="en-US" dirty="0"/>
              <a:t>Develop complete streets plan for corridor</a:t>
            </a:r>
          </a:p>
          <a:p>
            <a:pPr lvl="1"/>
            <a:r>
              <a:rPr lang="en-US" dirty="0"/>
              <a:t>Project 1.9 mi. with 0.2 mi. gap</a:t>
            </a:r>
          </a:p>
          <a:p>
            <a:pPr lvl="1"/>
            <a:r>
              <a:rPr lang="en-US" dirty="0"/>
              <a:t>Plan to provide multi-modal access to social, faith based, health, commercial and community institutions</a:t>
            </a:r>
          </a:p>
          <a:p>
            <a:pPr lvl="1"/>
            <a:r>
              <a:rPr lang="en-US" dirty="0"/>
              <a:t>Lighting, enhanced crossings, ADA sidewalks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EFB52-037E-4E85-A924-CF8A85489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393" y="1536792"/>
            <a:ext cx="4518819" cy="34671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D9BACF-E565-4C19-989E-3101494A15B1}"/>
              </a:ext>
            </a:extLst>
          </p:cNvPr>
          <p:cNvSpPr/>
          <p:nvPr/>
        </p:nvSpPr>
        <p:spPr>
          <a:xfrm>
            <a:off x="5801082" y="1136682"/>
            <a:ext cx="215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Existing Conditions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800095-448D-41F2-9C54-9A489021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76275"/>
          </a:xfrm>
        </p:spPr>
        <p:txBody>
          <a:bodyPr/>
          <a:lstStyle/>
          <a:p>
            <a:r>
              <a:rPr lang="en-US" dirty="0"/>
              <a:t>Example: Concept Planning Award 2021</a:t>
            </a:r>
          </a:p>
        </p:txBody>
      </p:sp>
    </p:spTree>
    <p:extLst>
      <p:ext uri="{BB962C8B-B14F-4D97-AF65-F5344CB8AC3E}">
        <p14:creationId xmlns:p14="http://schemas.microsoft.com/office/powerpoint/2010/main" val="250180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51255"/>
            <a:ext cx="4412093" cy="55702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City of St. Petersburg</a:t>
            </a:r>
          </a:p>
          <a:p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St. South from 11</a:t>
            </a:r>
            <a:r>
              <a:rPr lang="en-US" baseline="30000" dirty="0"/>
              <a:t>th</a:t>
            </a:r>
            <a:r>
              <a:rPr lang="en-US" dirty="0"/>
              <a:t> Ave South to 18</a:t>
            </a:r>
            <a:r>
              <a:rPr lang="en-US" baseline="30000" dirty="0"/>
              <a:t>th</a:t>
            </a:r>
            <a:r>
              <a:rPr lang="en-US" dirty="0"/>
              <a:t> Ave South</a:t>
            </a:r>
          </a:p>
          <a:p>
            <a:r>
              <a:rPr lang="en-US" dirty="0"/>
              <a:t>Warehouse Arts District Deuces Live Joint Action Plan – Redevelopment Area</a:t>
            </a:r>
          </a:p>
          <a:p>
            <a:r>
              <a:rPr lang="en-US" dirty="0"/>
              <a:t>$1M request; $507K match</a:t>
            </a:r>
          </a:p>
          <a:p>
            <a:pPr lvl="1"/>
            <a:r>
              <a:rPr lang="en-US" dirty="0"/>
              <a:t>Mix of land uses</a:t>
            </a:r>
          </a:p>
          <a:p>
            <a:pPr lvl="1"/>
            <a:r>
              <a:rPr lang="en-US" dirty="0"/>
              <a:t>Minority and EJ Area</a:t>
            </a:r>
          </a:p>
          <a:p>
            <a:pPr lvl="1"/>
            <a:r>
              <a:rPr lang="en-US" dirty="0"/>
              <a:t>Located within CRA</a:t>
            </a:r>
          </a:p>
          <a:p>
            <a:pPr lvl="1"/>
            <a:r>
              <a:rPr lang="en-US" dirty="0"/>
              <a:t>Local trail and bike lane connections</a:t>
            </a:r>
          </a:p>
          <a:p>
            <a:pPr lvl="1"/>
            <a:r>
              <a:rPr lang="en-US" dirty="0"/>
              <a:t>Widened and buffered pathway (bikes and pedestrians)</a:t>
            </a:r>
          </a:p>
          <a:p>
            <a:pPr lvl="1"/>
            <a:r>
              <a:rPr lang="en-US" dirty="0"/>
              <a:t>Pedestrian crossings and bike lanes</a:t>
            </a:r>
          </a:p>
          <a:p>
            <a:pPr lvl="1"/>
            <a:r>
              <a:rPr lang="en-US" dirty="0"/>
              <a:t>New bus stop locations</a:t>
            </a:r>
          </a:p>
          <a:p>
            <a:pPr lvl="1"/>
            <a:r>
              <a:rPr lang="en-US" dirty="0"/>
              <a:t>Landscape amenities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4B7BC-5FDF-4A6F-9BF8-C36705DDF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393" y="1204892"/>
            <a:ext cx="4377476" cy="498828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5B52BEB-CBF6-43DB-A66A-688C1A72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Construction Award 2021</a:t>
            </a:r>
          </a:p>
        </p:txBody>
      </p:sp>
    </p:spTree>
    <p:extLst>
      <p:ext uri="{BB962C8B-B14F-4D97-AF65-F5344CB8AC3E}">
        <p14:creationId xmlns:p14="http://schemas.microsoft.com/office/powerpoint/2010/main" val="61884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DAD3-57E0-4A57-8EA8-A3660EDB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Streets Application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52DF-785C-42BB-8030-ACDA59C5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3366"/>
            <a:ext cx="7886700" cy="5112325"/>
          </a:xfrm>
        </p:spPr>
        <p:txBody>
          <a:bodyPr>
            <a:normAutofit/>
          </a:bodyPr>
          <a:lstStyle/>
          <a:p>
            <a:r>
              <a:rPr lang="en-US" dirty="0"/>
              <a:t>Concise applications that meet all the application requirements are most desirable</a:t>
            </a:r>
          </a:p>
          <a:p>
            <a:r>
              <a:rPr lang="en-US" dirty="0"/>
              <a:t>Utilize application criteria to design/develop project ideas</a:t>
            </a:r>
          </a:p>
          <a:p>
            <a:r>
              <a:rPr lang="en-US" dirty="0"/>
              <a:t>For examples of previously submitted applications see this website: </a:t>
            </a:r>
            <a:r>
              <a:rPr lang="en-US" dirty="0">
                <a:hlinkClick r:id="rId2"/>
              </a:rPr>
              <a:t>https://forwardpinellas.org/programs/complete-streets-program/</a:t>
            </a:r>
            <a:r>
              <a:rPr lang="en-US" dirty="0"/>
              <a:t> </a:t>
            </a:r>
          </a:p>
          <a:p>
            <a:r>
              <a:rPr lang="en-US" dirty="0"/>
              <a:t>New for 2023:</a:t>
            </a:r>
          </a:p>
          <a:p>
            <a:pPr lvl="1"/>
            <a:r>
              <a:rPr lang="en-US" dirty="0"/>
              <a:t>Increased funding amount for construction planning applications</a:t>
            </a:r>
          </a:p>
          <a:p>
            <a:pPr lvl="1"/>
            <a:r>
              <a:rPr lang="en-US" dirty="0"/>
              <a:t>New EJ Report available: </a:t>
            </a:r>
            <a:r>
              <a:rPr lang="en-US" dirty="0">
                <a:hlinkClick r:id="rId3"/>
              </a:rPr>
              <a:t>https://forwardpinellas.org/document-portal/advantage-pinellas-2050-long-range-transportation-plan/</a:t>
            </a:r>
            <a:endParaRPr lang="en-US" dirty="0"/>
          </a:p>
          <a:p>
            <a:pPr lvl="1"/>
            <a:r>
              <a:rPr lang="en-US" i="1" dirty="0"/>
              <a:t>Differs from link included in application package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B68A9-BAB8-47A1-A039-CC766827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9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Streets Program Summary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69913" y="1181687"/>
            <a:ext cx="4218317" cy="495182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Technical assistance deadline: September 22, 2023</a:t>
            </a:r>
          </a:p>
          <a:p>
            <a:r>
              <a:rPr lang="en-US" sz="2400" dirty="0"/>
              <a:t>Application deadline: 5:00 p.m. on October 6, 2023 </a:t>
            </a:r>
          </a:p>
          <a:p>
            <a:r>
              <a:rPr lang="en-US" sz="2400" dirty="0"/>
              <a:t>Committee recommendations: January 2024</a:t>
            </a:r>
          </a:p>
          <a:p>
            <a:r>
              <a:rPr lang="en-US" sz="2400" dirty="0"/>
              <a:t>Board approval: Feb 2024</a:t>
            </a:r>
          </a:p>
          <a:p>
            <a:r>
              <a:rPr lang="en-US" sz="2400" dirty="0"/>
              <a:t>Concept Planning agreement executed: July 1, 2024</a:t>
            </a:r>
          </a:p>
          <a:p>
            <a:pPr lvl="1"/>
            <a:r>
              <a:rPr lang="en-US" sz="2200" dirty="0"/>
              <a:t>All phases complete and invoices executed by: June 30, 2025</a:t>
            </a:r>
          </a:p>
          <a:p>
            <a:r>
              <a:rPr lang="en-US" sz="2400" dirty="0"/>
              <a:t>Construction funding: 2029/30 work program</a:t>
            </a:r>
          </a:p>
        </p:txBody>
      </p:sp>
      <p:pic>
        <p:nvPicPr>
          <p:cNvPr id="6" name="Picture 5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BA7DA03F-82A0-4366-B927-F3105E9A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32" y="2030313"/>
            <a:ext cx="4452054" cy="279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9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C5DD-EB32-4D37-8B92-6326C185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7F10-8DAD-47A4-B6CF-4164E697DD0D}"/>
              </a:ext>
            </a:extLst>
          </p:cNvPr>
          <p:cNvSpPr txBox="1">
            <a:spLocks/>
          </p:cNvSpPr>
          <p:nvPr/>
        </p:nvSpPr>
        <p:spPr>
          <a:xfrm>
            <a:off x="628650" y="2899251"/>
            <a:ext cx="7886700" cy="5091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Transportation Alternatives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4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6465AB-2F68-4559-B5D4-3CD8B083D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r="12130"/>
          <a:stretch/>
        </p:blipFill>
        <p:spPr>
          <a:xfrm>
            <a:off x="3886578" y="1152679"/>
            <a:ext cx="5257422" cy="5143493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730" y="1616998"/>
            <a:ext cx="3586844" cy="617198"/>
          </a:xfrm>
        </p:spPr>
        <p:txBody>
          <a:bodyPr>
            <a:normAutofit/>
          </a:bodyPr>
          <a:lstStyle/>
          <a:p>
            <a:r>
              <a:rPr lang="en-US" sz="2200" b="1" dirty="0"/>
              <a:t>Eligible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D995A-6D23-4613-9B96-C2F0CB054731}"/>
              </a:ext>
            </a:extLst>
          </p:cNvPr>
          <p:cNvSpPr txBox="1"/>
          <p:nvPr/>
        </p:nvSpPr>
        <p:spPr>
          <a:xfrm>
            <a:off x="777731" y="2459503"/>
            <a:ext cx="2935705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B4D24E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A6A6A6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Pedestrian and bicycle projects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B4D24E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A6A6A6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Infrastructure to improve non-driver access to transit service</a:t>
            </a:r>
          </a:p>
          <a:p>
            <a:endParaRPr lang="en-US" dirty="0">
              <a:solidFill>
                <a:srgbClr val="398D5A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871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20, 2023</a:t>
            </a:r>
          </a:p>
          <a:p>
            <a:r>
              <a:rPr lang="en-US" dirty="0"/>
              <a:t>Webinar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 for Projects</a:t>
            </a:r>
          </a:p>
        </p:txBody>
      </p:sp>
    </p:spTree>
    <p:extLst>
      <p:ext uri="{BB962C8B-B14F-4D97-AF65-F5344CB8AC3E}">
        <p14:creationId xmlns:p14="http://schemas.microsoft.com/office/powerpoint/2010/main" val="2191343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23339"/>
          <a:stretch/>
        </p:blipFill>
        <p:spPr bwMode="auto">
          <a:xfrm>
            <a:off x="3886578" y="1074472"/>
            <a:ext cx="5257422" cy="5143493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46" y="1074472"/>
            <a:ext cx="3586844" cy="3860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Program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46" y="1565414"/>
            <a:ext cx="4486566" cy="3832086"/>
          </a:xfrm>
        </p:spPr>
        <p:txBody>
          <a:bodyPr anchor="t">
            <a:noAutofit/>
          </a:bodyPr>
          <a:lstStyle/>
          <a:p>
            <a:r>
              <a:rPr lang="en-US" sz="1800" dirty="0"/>
              <a:t>Minimum Award: $300k</a:t>
            </a:r>
          </a:p>
          <a:p>
            <a:r>
              <a:rPr lang="en-US" sz="1800" dirty="0"/>
              <a:t>Max Award: $3 million</a:t>
            </a:r>
          </a:p>
          <a:p>
            <a:r>
              <a:rPr lang="en-US" sz="1800" dirty="0"/>
              <a:t>3 submittals per jurisdiction</a:t>
            </a:r>
          </a:p>
          <a:p>
            <a:r>
              <a:rPr lang="en-US" sz="1800" dirty="0"/>
              <a:t>After 3 years, projects will be removed from the list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sz="1800" dirty="0"/>
              <a:t>Prerequisites:</a:t>
            </a:r>
          </a:p>
          <a:p>
            <a:r>
              <a:rPr lang="en-US" sz="1800" dirty="0"/>
              <a:t>100% of ROW or easement</a:t>
            </a:r>
          </a:p>
          <a:p>
            <a:r>
              <a:rPr lang="en-US" sz="1800" dirty="0"/>
              <a:t>LAP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841138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USERS\TRANS\BikePed\graphics\GulfBdBLaneIndianShores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0" r="2" b="2"/>
          <a:stretch/>
        </p:blipFill>
        <p:spPr bwMode="auto">
          <a:xfrm>
            <a:off x="4015408" y="1192781"/>
            <a:ext cx="5128591" cy="5143493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645" y="1378265"/>
            <a:ext cx="4510355" cy="2386263"/>
          </a:xfrm>
        </p:spPr>
        <p:txBody>
          <a:bodyPr anchor="t">
            <a:noAutofit/>
          </a:bodyPr>
          <a:lstStyle/>
          <a:p>
            <a:r>
              <a:rPr lang="en-US" sz="1800" dirty="0"/>
              <a:t>Direct access to Multimodal corridor: 10 points</a:t>
            </a:r>
          </a:p>
          <a:p>
            <a:r>
              <a:rPr lang="en-US" sz="1800" dirty="0"/>
              <a:t>Direct access to Activity Center: 10 points</a:t>
            </a:r>
          </a:p>
          <a:p>
            <a:r>
              <a:rPr lang="en-US" sz="1800" dirty="0"/>
              <a:t>Identified in BPMP: 5 points</a:t>
            </a:r>
          </a:p>
          <a:p>
            <a:r>
              <a:rPr lang="en-US" sz="1800" dirty="0"/>
              <a:t>Fills a gap: 10 points</a:t>
            </a:r>
          </a:p>
          <a:p>
            <a:r>
              <a:rPr lang="en-US" sz="1800" dirty="0"/>
              <a:t>Direct access to priority transit route: </a:t>
            </a:r>
          </a:p>
          <a:p>
            <a:pPr lvl="1"/>
            <a:r>
              <a:rPr lang="en-US" sz="1800" dirty="0"/>
              <a:t>30 minute headways or better: 10 points </a:t>
            </a:r>
          </a:p>
          <a:p>
            <a:pPr lvl="1"/>
            <a:r>
              <a:rPr lang="en-US" sz="1800" dirty="0"/>
              <a:t>45-60 minute headways: 5 points</a:t>
            </a:r>
          </a:p>
          <a:p>
            <a:r>
              <a:rPr lang="en-US" sz="1800" dirty="0"/>
              <a:t>Direct access to Equity Emphasis Area: 15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14F60F-58B0-41E2-A09C-941E7517BC9B}"/>
              </a:ext>
            </a:extLst>
          </p:cNvPr>
          <p:cNvSpPr txBox="1">
            <a:spLocks/>
          </p:cNvSpPr>
          <p:nvPr/>
        </p:nvSpPr>
        <p:spPr>
          <a:xfrm>
            <a:off x="276394" y="1030700"/>
            <a:ext cx="1875963" cy="4460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 sz="2200" b="1" dirty="0"/>
              <a:t>Scoring</a:t>
            </a:r>
          </a:p>
        </p:txBody>
      </p:sp>
    </p:spTree>
    <p:extLst>
      <p:ext uri="{BB962C8B-B14F-4D97-AF65-F5344CB8AC3E}">
        <p14:creationId xmlns:p14="http://schemas.microsoft.com/office/powerpoint/2010/main" val="3092044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PeteFlickr_bikeImage">
            <a:extLst>
              <a:ext uri="{FF2B5EF4-FFF2-40B4-BE49-F238E27FC236}">
                <a16:creationId xmlns:a16="http://schemas.microsoft.com/office/drawing/2014/main" id="{4D7C6ABB-8CAA-4770-A3C0-E94A18DFC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594" r="5658" b="2"/>
          <a:stretch/>
        </p:blipFill>
        <p:spPr bwMode="auto">
          <a:xfrm>
            <a:off x="3886578" y="1117761"/>
            <a:ext cx="5257422" cy="5143493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07" y="1013137"/>
            <a:ext cx="1580541" cy="446039"/>
          </a:xfrm>
        </p:spPr>
        <p:txBody>
          <a:bodyPr>
            <a:noAutofit/>
          </a:bodyPr>
          <a:lstStyle/>
          <a:p>
            <a:r>
              <a:rPr lang="en-US" b="1" dirty="0"/>
              <a:t>*Scoring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07" y="1459176"/>
            <a:ext cx="4207268" cy="446066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Bicycle Facilities (after completion of project/phase)</a:t>
            </a:r>
          </a:p>
          <a:p>
            <a:r>
              <a:rPr lang="en-US" sz="1800" dirty="0"/>
              <a:t>All Ages and Abilities: 15 points</a:t>
            </a:r>
          </a:p>
          <a:p>
            <a:r>
              <a:rPr lang="en-US" sz="1800" dirty="0"/>
              <a:t>Interested but concerned: 10 points</a:t>
            </a:r>
          </a:p>
          <a:p>
            <a:r>
              <a:rPr lang="en-US" sz="1800" dirty="0"/>
              <a:t>Enthused and Confident: 5</a:t>
            </a:r>
          </a:p>
          <a:p>
            <a:r>
              <a:rPr lang="en-US" sz="1800" dirty="0"/>
              <a:t>Strong and Fearless: 0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Sidewalk Projects (after completion of project/phase):</a:t>
            </a:r>
          </a:p>
          <a:p>
            <a:r>
              <a:rPr lang="en-US" sz="1800" dirty="0"/>
              <a:t>Separated corridor with a min 2’ buffer: 15 points</a:t>
            </a:r>
          </a:p>
          <a:p>
            <a:r>
              <a:rPr lang="en-US" sz="1800" dirty="0"/>
              <a:t>Sidewalks on both sides of the roadway: 10 points</a:t>
            </a:r>
          </a:p>
          <a:p>
            <a:r>
              <a:rPr lang="en-US" sz="1800" dirty="0"/>
              <a:t>Sidewalk on one side of the roadway:  5 points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0D113-AE08-4AB5-8D23-4CD84BCEE908}"/>
              </a:ext>
            </a:extLst>
          </p:cNvPr>
          <p:cNvSpPr txBox="1">
            <a:spLocks/>
          </p:cNvSpPr>
          <p:nvPr/>
        </p:nvSpPr>
        <p:spPr>
          <a:xfrm>
            <a:off x="9575174" y="1400448"/>
            <a:ext cx="4207268" cy="4460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10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CB61AB-6739-410C-BD9E-2E91AA09A4AF}"/>
              </a:ext>
            </a:extLst>
          </p:cNvPr>
          <p:cNvSpPr/>
          <p:nvPr/>
        </p:nvSpPr>
        <p:spPr>
          <a:xfrm>
            <a:off x="750065" y="6252454"/>
            <a:ext cx="4514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*Scoring calculated by Forward Pinellas Staff</a:t>
            </a:r>
            <a:endParaRPr lang="en-US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79565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5" y="1941371"/>
            <a:ext cx="2712642" cy="3282429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TA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065302"/>
            <a:ext cx="4126376" cy="476977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properly completed Forward Pinellas TA Program Application Packet should include the following:</a:t>
            </a:r>
            <a:endParaRPr lang="en-US" sz="21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Florida Department of Transportation’s (FDOT) Surface Transportation Block Grant Program and Transportation Alternatives </a:t>
            </a:r>
            <a:r>
              <a:rPr lang="en-US" sz="21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(TA) </a:t>
            </a:r>
            <a: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Set-Aside Program Project </a:t>
            </a:r>
            <a:r>
              <a:rPr lang="en-US" sz="21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1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Forward Pinellas TA Program </a:t>
            </a:r>
            <a:r>
              <a:rPr lang="en-US" sz="21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Checklist</a:t>
            </a:r>
            <a:b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1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Forward Pinellas TA Program </a:t>
            </a:r>
            <a:r>
              <a:rPr lang="en-US" sz="21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Addendum</a:t>
            </a:r>
            <a:endParaRPr lang="en-US" sz="21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20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8E1DC2-421F-468A-BE13-B1270BB1FA47}"/>
              </a:ext>
            </a:extLst>
          </p:cNvPr>
          <p:cNvSpPr txBox="1"/>
          <p:nvPr/>
        </p:nvSpPr>
        <p:spPr>
          <a:xfrm>
            <a:off x="1401138" y="5766427"/>
            <a:ext cx="711421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https://www.fdot.gov/planning/systems/tap/default.shtm</a:t>
            </a:r>
            <a:endParaRPr lang="en-US" sz="2100" dirty="0">
              <a:solidFill>
                <a:srgbClr val="0070C0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B6D09E-6CC7-4D08-A2F5-B76799DC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286E0-CFA5-4183-86A7-19D6B9EC2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86437"/>
            <a:ext cx="7395855" cy="40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3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FB6D09E-6CC7-4D08-A2F5-B76799DC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E63E5-D376-2895-5B76-32AB9B8A2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800"/>
            <a:ext cx="9144000" cy="54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2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FB6D09E-6CC7-4D08-A2F5-B76799DC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E1EAC-EE04-4FAA-AB4B-15D6E227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799" y="0"/>
            <a:ext cx="5353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8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002AF6-12B8-BCAC-0395-4323D91BA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1144274"/>
            <a:ext cx="8212823" cy="5091198"/>
          </a:xfrm>
        </p:spPr>
        <p:txBody>
          <a:bodyPr>
            <a:normAutofit fontScale="85000" lnSpcReduction="10000"/>
          </a:bodyPr>
          <a:lstStyle/>
          <a:p>
            <a:pPr marL="0" marR="0" algn="ctr"/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2023 Call for Projects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/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TENTATIVE SCHEDULE 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July 20</a:t>
            </a:r>
            <a:r>
              <a:rPr lang="en-US" sz="18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 – webinar and open call for projects</a:t>
            </a:r>
            <a:endParaRPr lang="en-US" sz="1800" dirty="0">
              <a:effectLst/>
              <a:latin typeface="Times New Roman" panose="02020603050405020304" pitchFamily="18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September 1</a:t>
            </a:r>
            <a:r>
              <a:rPr lang="en-US" sz="18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st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- Local Government deadline to notify Forward Pinellas of intent to submit application for any of the open grant program </a:t>
            </a:r>
            <a:endParaRPr lang="en-US" sz="1800" dirty="0">
              <a:effectLst/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September 22</a:t>
            </a:r>
            <a:r>
              <a:rPr lang="en-US" sz="18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– deadline to request technical assistance for Complete Streets applications</a:t>
            </a:r>
            <a:endParaRPr lang="en-US" sz="1800" dirty="0">
              <a:effectLst/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October 6</a:t>
            </a:r>
            <a:r>
              <a:rPr lang="en-US" sz="18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– deadline to submit any new Complete Streets Program projects</a:t>
            </a:r>
            <a:endParaRPr lang="en-US" sz="1800" dirty="0">
              <a:effectLst/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October/November – Complete streets presentation to TCC and PAC</a:t>
            </a:r>
            <a:endParaRPr lang="en-US" sz="1800" dirty="0">
              <a:effectLst/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October 13</a:t>
            </a:r>
            <a:r>
              <a:rPr lang="en-US" sz="1800" baseline="300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 - deadline to request technical assistance for TA applications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October 27</a:t>
            </a:r>
            <a:r>
              <a:rPr lang="en-US" sz="1800" baseline="300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– deadline to submit TA applications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November – Complete Streets subcommittee review</a:t>
            </a:r>
            <a:endParaRPr lang="en-US" sz="1800" dirty="0">
              <a:effectLst/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January – Complete Streets to MPO committees</a:t>
            </a:r>
            <a:endParaRPr lang="en-US" sz="1800" dirty="0">
              <a:effectLst/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Feb – Complete streets to MPO board</a:t>
            </a:r>
            <a:endParaRPr lang="en-US" sz="1800" dirty="0">
              <a:effectLst/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March – deadline for GAP</a:t>
            </a:r>
            <a:endParaRPr lang="en-US" sz="1800" dirty="0">
              <a:effectLst/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549070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C5DD-EB32-4D37-8B92-6326C185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7F10-8DAD-47A4-B6CF-4164E697DD0D}"/>
              </a:ext>
            </a:extLst>
          </p:cNvPr>
          <p:cNvSpPr txBox="1">
            <a:spLocks/>
          </p:cNvSpPr>
          <p:nvPr/>
        </p:nvSpPr>
        <p:spPr>
          <a:xfrm>
            <a:off x="1123217" y="2899251"/>
            <a:ext cx="6897565" cy="5091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/>
              <a:t>Multimodal Priorities</a:t>
            </a:r>
          </a:p>
          <a:p>
            <a:pPr marL="0" indent="0">
              <a:buNone/>
            </a:pPr>
            <a:endParaRPr lang="en-US" sz="4800" i="1" dirty="0"/>
          </a:p>
          <a:p>
            <a:pPr marL="0" indent="0">
              <a:buNone/>
            </a:pPr>
            <a:r>
              <a:rPr lang="en-US" sz="4800" i="1" dirty="0"/>
              <a:t>NOT THIS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10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8A9E-430E-4328-8EFE-0CD3070D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49" y="288373"/>
            <a:ext cx="7886700" cy="676596"/>
          </a:xfrm>
        </p:spPr>
        <p:txBody>
          <a:bodyPr/>
          <a:lstStyle/>
          <a:p>
            <a:r>
              <a:rPr lang="en-US" dirty="0"/>
              <a:t>Multimodal Transportation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40570-67DE-4D52-BAB4-D4EF3F4EA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5223510" cy="509119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Improve Safety </a:t>
            </a:r>
          </a:p>
          <a:p>
            <a:r>
              <a:rPr lang="en-US" sz="2400" dirty="0"/>
              <a:t>Enhance Equitable Outcomes</a:t>
            </a:r>
          </a:p>
          <a:p>
            <a:r>
              <a:rPr lang="en-US" sz="2400" dirty="0"/>
              <a:t>Improve Mobility</a:t>
            </a:r>
          </a:p>
          <a:p>
            <a:r>
              <a:rPr lang="en-US" sz="2400" dirty="0"/>
              <a:t>Foster Economic Growth</a:t>
            </a:r>
          </a:p>
          <a:p>
            <a:r>
              <a:rPr lang="en-US" sz="2400" dirty="0"/>
              <a:t>Protect the Environment</a:t>
            </a:r>
          </a:p>
          <a:p>
            <a:r>
              <a:rPr lang="en-US" sz="2400" dirty="0"/>
              <a:t>Improve Resiliency</a:t>
            </a:r>
          </a:p>
          <a:p>
            <a:endParaRPr lang="en-US" sz="2400" dirty="0"/>
          </a:p>
          <a:p>
            <a:r>
              <a:rPr lang="en-US" sz="1800" i="1" dirty="0"/>
              <a:t>Criteria applied to all projects, regardless of mode, unless otherwise noted</a:t>
            </a:r>
          </a:p>
          <a:p>
            <a:r>
              <a:rPr lang="en-US" sz="1800" i="1" dirty="0"/>
              <a:t>Program structure document includes detail on how criteria will be applied</a:t>
            </a:r>
          </a:p>
          <a:p>
            <a:r>
              <a:rPr lang="en-US" sz="1800" i="1" dirty="0"/>
              <a:t>Advancement of projects is at the sole discretion of the Forward Pinellas Board and will not necessarily include the projects receiving the highest number of points </a:t>
            </a:r>
          </a:p>
        </p:txBody>
      </p:sp>
      <p:pic>
        <p:nvPicPr>
          <p:cNvPr id="4" name="Picture 10" descr="Image result for central avenue bus rapid transit">
            <a:extLst>
              <a:ext uri="{FF2B5EF4-FFF2-40B4-BE49-F238E27FC236}">
                <a16:creationId xmlns:a16="http://schemas.microsoft.com/office/drawing/2014/main" id="{5F6889D7-EB24-4DF2-98AB-28ABDD29C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 r="-3" b="-3"/>
          <a:stretch/>
        </p:blipFill>
        <p:spPr bwMode="auto">
          <a:xfrm>
            <a:off x="5514023" y="1118333"/>
            <a:ext cx="3629973" cy="1320820"/>
          </a:xfrm>
          <a:custGeom>
            <a:avLst/>
            <a:gdLst>
              <a:gd name="connsiteX0" fmla="*/ 0 w 6265760"/>
              <a:gd name="connsiteY0" fmla="*/ 0 h 1709928"/>
              <a:gd name="connsiteX1" fmla="*/ 6265760 w 6265760"/>
              <a:gd name="connsiteY1" fmla="*/ 0 h 1709928"/>
              <a:gd name="connsiteX2" fmla="*/ 6265760 w 6265760"/>
              <a:gd name="connsiteY2" fmla="*/ 1709928 h 1709928"/>
              <a:gd name="connsiteX3" fmla="*/ 795246 w 6265760"/>
              <a:gd name="connsiteY3" fmla="*/ 1709928 h 1709928"/>
              <a:gd name="connsiteX4" fmla="*/ 790682 w 6265760"/>
              <a:gd name="connsiteY4" fmla="*/ 1700078 h 1709928"/>
              <a:gd name="connsiteX5" fmla="*/ 787724 w 6265760"/>
              <a:gd name="connsiteY5" fmla="*/ 1700078 h 1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60" h="1709928">
                <a:moveTo>
                  <a:pt x="0" y="0"/>
                </a:moveTo>
                <a:lnTo>
                  <a:pt x="6265760" y="0"/>
                </a:lnTo>
                <a:lnTo>
                  <a:pt x="6265760" y="1709928"/>
                </a:lnTo>
                <a:lnTo>
                  <a:pt x="795246" y="1709928"/>
                </a:lnTo>
                <a:lnTo>
                  <a:pt x="790682" y="1700078"/>
                </a:lnTo>
                <a:lnTo>
                  <a:pt x="787724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cross bay ferry">
            <a:extLst>
              <a:ext uri="{FF2B5EF4-FFF2-40B4-BE49-F238E27FC236}">
                <a16:creationId xmlns:a16="http://schemas.microsoft.com/office/drawing/2014/main" id="{5B9085B7-E30A-41A2-8B35-379F58861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1" r="-2" b="816"/>
          <a:stretch/>
        </p:blipFill>
        <p:spPr bwMode="auto">
          <a:xfrm>
            <a:off x="5913448" y="2478102"/>
            <a:ext cx="3169259" cy="1320828"/>
          </a:xfrm>
          <a:custGeom>
            <a:avLst/>
            <a:gdLst>
              <a:gd name="connsiteX0" fmla="*/ 0 w 5470513"/>
              <a:gd name="connsiteY0" fmla="*/ 0 h 1709928"/>
              <a:gd name="connsiteX1" fmla="*/ 5470513 w 5470513"/>
              <a:gd name="connsiteY1" fmla="*/ 0 h 1709928"/>
              <a:gd name="connsiteX2" fmla="*/ 5470513 w 5470513"/>
              <a:gd name="connsiteY2" fmla="*/ 1709928 h 1709928"/>
              <a:gd name="connsiteX3" fmla="*/ 792289 w 5470513"/>
              <a:gd name="connsiteY3" fmla="*/ 1709928 h 1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513" h="1709928">
                <a:moveTo>
                  <a:pt x="0" y="0"/>
                </a:moveTo>
                <a:lnTo>
                  <a:pt x="5470513" y="0"/>
                </a:lnTo>
                <a:lnTo>
                  <a:pt x="5470513" y="1709928"/>
                </a:lnTo>
                <a:lnTo>
                  <a:pt x="792289" y="17099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inellas trail loop">
            <a:extLst>
              <a:ext uri="{FF2B5EF4-FFF2-40B4-BE49-F238E27FC236}">
                <a16:creationId xmlns:a16="http://schemas.microsoft.com/office/drawing/2014/main" id="{FE654E40-7C4B-4F1E-AAD9-EA8533457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r="3" b="6549"/>
          <a:stretch/>
        </p:blipFill>
        <p:spPr bwMode="auto">
          <a:xfrm>
            <a:off x="6340037" y="3837879"/>
            <a:ext cx="2712756" cy="1320828"/>
          </a:xfrm>
          <a:custGeom>
            <a:avLst/>
            <a:gdLst>
              <a:gd name="connsiteX0" fmla="*/ 0 w 4682536"/>
              <a:gd name="connsiteY0" fmla="*/ 0 h 1709928"/>
              <a:gd name="connsiteX1" fmla="*/ 4682536 w 4682536"/>
              <a:gd name="connsiteY1" fmla="*/ 0 h 1709928"/>
              <a:gd name="connsiteX2" fmla="*/ 4682536 w 4682536"/>
              <a:gd name="connsiteY2" fmla="*/ 1709928 h 1709928"/>
              <a:gd name="connsiteX3" fmla="*/ 792291 w 4682536"/>
              <a:gd name="connsiteY3" fmla="*/ 1709928 h 1709928"/>
              <a:gd name="connsiteX4" fmla="*/ 404649 w 4682536"/>
              <a:gd name="connsiteY4" fmla="*/ 873316 h 1709928"/>
              <a:gd name="connsiteX5" fmla="*/ 404648 w 4682536"/>
              <a:gd name="connsiteY5" fmla="*/ 873316 h 1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2536" h="1709928">
                <a:moveTo>
                  <a:pt x="0" y="0"/>
                </a:moveTo>
                <a:lnTo>
                  <a:pt x="4682536" y="0"/>
                </a:lnTo>
                <a:lnTo>
                  <a:pt x="4682536" y="1709928"/>
                </a:lnTo>
                <a:lnTo>
                  <a:pt x="792291" y="1709928"/>
                </a:lnTo>
                <a:lnTo>
                  <a:pt x="404649" y="873316"/>
                </a:lnTo>
                <a:lnTo>
                  <a:pt x="404648" y="8733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ampa-Bay-Next-HFB-from-Westshore">
            <a:extLst>
              <a:ext uri="{FF2B5EF4-FFF2-40B4-BE49-F238E27FC236}">
                <a16:creationId xmlns:a16="http://schemas.microsoft.com/office/drawing/2014/main" id="{F29908ED-8081-4B60-A81C-6698A3C6E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3" r="-2" b="14592"/>
          <a:stretch/>
        </p:blipFill>
        <p:spPr bwMode="auto">
          <a:xfrm>
            <a:off x="6340036" y="5222937"/>
            <a:ext cx="2803960" cy="1342140"/>
          </a:xfrm>
          <a:custGeom>
            <a:avLst/>
            <a:gdLst>
              <a:gd name="connsiteX0" fmla="*/ 949721 w 4839964"/>
              <a:gd name="connsiteY0" fmla="*/ 0 h 1737518"/>
              <a:gd name="connsiteX1" fmla="*/ 4839964 w 4839964"/>
              <a:gd name="connsiteY1" fmla="*/ 0 h 1737518"/>
              <a:gd name="connsiteX2" fmla="*/ 4839964 w 4839964"/>
              <a:gd name="connsiteY2" fmla="*/ 1737518 h 1737518"/>
              <a:gd name="connsiteX3" fmla="*/ 0 w 4839964"/>
              <a:gd name="connsiteY3" fmla="*/ 1737518 h 1737518"/>
              <a:gd name="connsiteX4" fmla="*/ 0 w 4839964"/>
              <a:gd name="connsiteY4" fmla="*/ 1737517 h 1737518"/>
              <a:gd name="connsiteX5" fmla="*/ 1750164 w 4839964"/>
              <a:gd name="connsiteY5" fmla="*/ 1737517 h 1737518"/>
              <a:gd name="connsiteX6" fmla="*/ 1750164 w 4839964"/>
              <a:gd name="connsiteY6" fmla="*/ 1737516 h 1737518"/>
              <a:gd name="connsiteX7" fmla="*/ 1754794 w 4839964"/>
              <a:gd name="connsiteY7" fmla="*/ 1737516 h 173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9964" h="1737518">
                <a:moveTo>
                  <a:pt x="949721" y="0"/>
                </a:moveTo>
                <a:lnTo>
                  <a:pt x="4839964" y="0"/>
                </a:lnTo>
                <a:lnTo>
                  <a:pt x="4839964" y="1737518"/>
                </a:lnTo>
                <a:lnTo>
                  <a:pt x="0" y="1737518"/>
                </a:lnTo>
                <a:lnTo>
                  <a:pt x="0" y="1737517"/>
                </a:lnTo>
                <a:lnTo>
                  <a:pt x="1750164" y="1737517"/>
                </a:lnTo>
                <a:lnTo>
                  <a:pt x="1750164" y="1737516"/>
                </a:lnTo>
                <a:lnTo>
                  <a:pt x="1754794" y="17375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9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Forward Pinellas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en-US" dirty="0"/>
              <a:t>Align transportation funding that support land use goals and Advantage Pinellas</a:t>
            </a:r>
          </a:p>
          <a:p>
            <a:r>
              <a:rPr lang="en-US" dirty="0"/>
              <a:t>Develop annual list of priorities for state and federal funding</a:t>
            </a:r>
          </a:p>
          <a:p>
            <a:r>
              <a:rPr lang="en-US" dirty="0"/>
              <a:t>Work with FDOT to advance projects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C62B6-3EE1-46A0-827D-41265F77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429000"/>
            <a:ext cx="2614550" cy="2091640"/>
          </a:xfrm>
          <a:prstGeom prst="rect">
            <a:avLst/>
          </a:prstGeom>
        </p:spPr>
      </p:pic>
      <p:pic>
        <p:nvPicPr>
          <p:cNvPr id="7" name="Picture 6" descr="PGUS19EntOpass_1.jpg">
            <a:extLst>
              <a:ext uri="{FF2B5EF4-FFF2-40B4-BE49-F238E27FC236}">
                <a16:creationId xmlns:a16="http://schemas.microsoft.com/office/drawing/2014/main" id="{3E7C0CC8-332F-441A-9863-438DF53C884A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52096" y="5045074"/>
            <a:ext cx="2590800" cy="144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\\10.197.15.5\c$\autoscope.JPG">
            <a:extLst>
              <a:ext uri="{FF2B5EF4-FFF2-40B4-BE49-F238E27FC236}">
                <a16:creationId xmlns:a16="http://schemas.microsoft.com/office/drawing/2014/main" id="{CDB90E42-9E26-452D-946C-4DB773F0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81002" y="3318873"/>
            <a:ext cx="2493758" cy="2086844"/>
          </a:xfrm>
          <a:prstGeom prst="rect">
            <a:avLst/>
          </a:prstGeom>
          <a:noFill/>
          <a:ln w="25400"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5046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EC40-63B5-4E17-BD97-D72042F8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Program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86FD6-FFCB-4690-8DB7-6BE8D4A09609}"/>
              </a:ext>
            </a:extLst>
          </p:cNvPr>
          <p:cNvSpPr txBox="1">
            <a:spLocks/>
          </p:cNvSpPr>
          <p:nvPr/>
        </p:nvSpPr>
        <p:spPr>
          <a:xfrm>
            <a:off x="472930" y="1317060"/>
            <a:ext cx="4746184" cy="50307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Minimum project cost $350K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Max 3 applications/entity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 modes considered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Roadway, transit capital, technology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However, no bike/ped standalone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Evaluated against criteria that support goals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Advanced in ranges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High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Medium-High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Medium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A6B10-CB1A-4AFE-9715-F96F6FC4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55" y="1317061"/>
            <a:ext cx="3418392" cy="2563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82C9DB-5261-4B1B-9EC7-186BE414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555" y="4072435"/>
            <a:ext cx="3432517" cy="25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9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32A9-518F-46C6-A5A3-53594F07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Scoring for Multimodal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3AE1-1F92-46B0-834F-ADA6F2CB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061" y="2598846"/>
            <a:ext cx="2317652" cy="2113329"/>
          </a:xfrm>
        </p:spPr>
        <p:txBody>
          <a:bodyPr>
            <a:normAutofit/>
          </a:bodyPr>
          <a:lstStyle/>
          <a:p>
            <a:r>
              <a:rPr lang="en-US" sz="1600" dirty="0"/>
              <a:t>Other Considerations:</a:t>
            </a:r>
          </a:p>
          <a:p>
            <a:r>
              <a:rPr lang="en-US" sz="1600" dirty="0"/>
              <a:t>Project Readiness</a:t>
            </a:r>
          </a:p>
          <a:p>
            <a:r>
              <a:rPr lang="en-US" sz="1600" dirty="0"/>
              <a:t>Countywide Significance</a:t>
            </a:r>
          </a:p>
          <a:p>
            <a:r>
              <a:rPr lang="en-US" sz="1600" dirty="0"/>
              <a:t>Public and local government support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8D2DA2-039A-4A6F-AC97-DF66FBA93B17}"/>
              </a:ext>
            </a:extLst>
          </p:cNvPr>
          <p:cNvGraphicFramePr>
            <a:graphicFrameLocks/>
          </p:cNvGraphicFramePr>
          <p:nvPr/>
        </p:nvGraphicFramePr>
        <p:xfrm>
          <a:off x="-386862" y="1416660"/>
          <a:ext cx="6945923" cy="447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5814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6546-1330-45A5-86B5-42B366E8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34F2-A1A5-4FF0-81C4-847247367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701812" cy="4351338"/>
          </a:xfrm>
        </p:spPr>
        <p:txBody>
          <a:bodyPr/>
          <a:lstStyle/>
          <a:p>
            <a:r>
              <a:rPr lang="en-US" dirty="0"/>
              <a:t>Internal review by multiple Forward Pinellas staff  </a:t>
            </a:r>
          </a:p>
          <a:p>
            <a:r>
              <a:rPr lang="en-US" dirty="0"/>
              <a:t>Independent scoring against criteria followed by group scoring</a:t>
            </a:r>
          </a:p>
          <a:p>
            <a:r>
              <a:rPr lang="en-US" dirty="0"/>
              <a:t>One-on-one meetings with applicants to explain how scoring was applied to each criteria</a:t>
            </a:r>
          </a:p>
          <a:p>
            <a:r>
              <a:rPr lang="en-US" dirty="0"/>
              <a:t>Committee recommendations</a:t>
            </a:r>
          </a:p>
          <a:p>
            <a:r>
              <a:rPr lang="en-US" dirty="0"/>
              <a:t>Forward Pinellas Board Action</a:t>
            </a:r>
          </a:p>
        </p:txBody>
      </p:sp>
      <p:pic>
        <p:nvPicPr>
          <p:cNvPr id="1026" name="Picture 2" descr="Image may contain: one or more people, sky, ocean, bicycle and outdoor">
            <a:extLst>
              <a:ext uri="{FF2B5EF4-FFF2-40B4-BE49-F238E27FC236}">
                <a16:creationId xmlns:a16="http://schemas.microsoft.com/office/drawing/2014/main" id="{829D2161-8E21-4A7C-956C-673522D6A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5"/>
          <a:stretch/>
        </p:blipFill>
        <p:spPr bwMode="auto">
          <a:xfrm>
            <a:off x="6105379" y="1144588"/>
            <a:ext cx="2706272" cy="26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0B288A84-2B06-4BAA-9AD1-7D91D20FF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9" b="17273"/>
          <a:stretch/>
        </p:blipFill>
        <p:spPr bwMode="auto">
          <a:xfrm>
            <a:off x="6488417" y="3877400"/>
            <a:ext cx="1940195" cy="26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21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ED69-95E2-4AFA-8A1A-89403073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Multimodal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04EA0-E3E5-45DA-8621-524E30D2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0585"/>
            <a:ext cx="7886700" cy="4351338"/>
          </a:xfrm>
        </p:spPr>
        <p:txBody>
          <a:bodyPr/>
          <a:lstStyle/>
          <a:p>
            <a:r>
              <a:rPr lang="en-US" dirty="0"/>
              <a:t>Applications due by: December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All questions: </a:t>
            </a:r>
            <a:r>
              <a:rPr lang="en-US" dirty="0">
                <a:hlinkClick r:id="rId2"/>
              </a:rPr>
              <a:t>cfavero@forwardpinellas.org</a:t>
            </a:r>
            <a:r>
              <a:rPr lang="en-US" dirty="0"/>
              <a:t> </a:t>
            </a:r>
          </a:p>
          <a:p>
            <a:r>
              <a:rPr lang="en-US" dirty="0"/>
              <a:t>Winter: Internal review</a:t>
            </a:r>
          </a:p>
          <a:p>
            <a:r>
              <a:rPr lang="en-US" dirty="0"/>
              <a:t>Jan/Feb 2023: One-on-one meetings with applicants</a:t>
            </a:r>
          </a:p>
          <a:p>
            <a:r>
              <a:rPr lang="en-US" dirty="0"/>
              <a:t>June 2023: Added to priority list for funding consideration in 2024/25-2028/29 FDOT Work Program</a:t>
            </a:r>
          </a:p>
        </p:txBody>
      </p:sp>
    </p:spTree>
    <p:extLst>
      <p:ext uri="{BB962C8B-B14F-4D97-AF65-F5344CB8AC3E}">
        <p14:creationId xmlns:p14="http://schemas.microsoft.com/office/powerpoint/2010/main" val="2812000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D232A-01A1-D32B-DEF1-89C4673C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978" y="365126"/>
            <a:ext cx="3638550" cy="588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EB3F3-4263-4E6C-810F-47221FEC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DDF2B2-DA10-46D3-ABD4-CF3D1E49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712" y="2487144"/>
            <a:ext cx="3685695" cy="276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9D78F-3CFD-4D96-934A-A9748468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287" y="2598771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83D5E1-29D2-40D7-B177-3192CE208566}"/>
              </a:ext>
            </a:extLst>
          </p:cNvPr>
          <p:cNvSpPr/>
          <p:nvPr/>
        </p:nvSpPr>
        <p:spPr>
          <a:xfrm>
            <a:off x="6789090" y="2037940"/>
            <a:ext cx="1800645" cy="1010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29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Kyle Simpson, AICP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ksimpson</a:t>
            </a:r>
            <a:r>
              <a:rPr lang="en-US" sz="2000" dirty="0">
                <a:hlinkClick r:id="rId3"/>
              </a:rPr>
              <a:t>@forwardpinellas.org</a:t>
            </a:r>
            <a:r>
              <a:rPr lang="en-US" sz="2000" dirty="0"/>
              <a:t> </a:t>
            </a:r>
            <a:r>
              <a:rPr lang="en-US" sz="4000" dirty="0"/>
              <a:t>Robert Feigel </a:t>
            </a:r>
            <a:r>
              <a:rPr lang="en-US" sz="2000" dirty="0">
                <a:hlinkClick r:id="rId4"/>
              </a:rPr>
              <a:t>rfeigel@forwardpinellas.org</a:t>
            </a:r>
            <a:r>
              <a:rPr lang="en-US" sz="2000" dirty="0"/>
              <a:t> </a:t>
            </a:r>
            <a:br>
              <a:rPr lang="en-US" dirty="0"/>
            </a:br>
            <a:r>
              <a:rPr lang="en-US" sz="4000" dirty="0"/>
              <a:t>Chelsea Favero, AICP </a:t>
            </a:r>
            <a:r>
              <a:rPr lang="en-US" sz="2000" dirty="0">
                <a:hlinkClick r:id="rId5"/>
              </a:rPr>
              <a:t>cfavero@forwardpinellas.org</a:t>
            </a:r>
            <a:r>
              <a:rPr lang="en-US" sz="2000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3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09F2-7677-42C1-BB2B-EBA16F1D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Pinellas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5244-348C-4A84-88B4-D323BB736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59276" cy="4351338"/>
          </a:xfrm>
        </p:spPr>
        <p:txBody>
          <a:bodyPr/>
          <a:lstStyle/>
          <a:p>
            <a:r>
              <a:rPr lang="en-US" dirty="0"/>
              <a:t>Complete Streets</a:t>
            </a:r>
          </a:p>
          <a:p>
            <a:r>
              <a:rPr lang="en-US" dirty="0"/>
              <a:t>Transportation Alternatives</a:t>
            </a:r>
          </a:p>
          <a:p>
            <a:r>
              <a:rPr lang="en-US" strike="sngStrike" dirty="0"/>
              <a:t>Multimodal Priorities </a:t>
            </a:r>
          </a:p>
          <a:p>
            <a:endParaRPr lang="en-US" dirty="0"/>
          </a:p>
          <a:p>
            <a:r>
              <a:rPr lang="en-US" i="1" dirty="0"/>
              <a:t>No formal application structure</a:t>
            </a:r>
          </a:p>
          <a:p>
            <a:r>
              <a:rPr lang="en-US" i="1" dirty="0"/>
              <a:t>Recommend following application criteria for each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27C33-9DAA-D051-9E00-9CCB72B52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926" y="606424"/>
            <a:ext cx="36385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4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C5DD-EB32-4D37-8B92-6326C185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7F10-8DAD-47A4-B6CF-4164E697DD0D}"/>
              </a:ext>
            </a:extLst>
          </p:cNvPr>
          <p:cNvSpPr txBox="1">
            <a:spLocks/>
          </p:cNvSpPr>
          <p:nvPr/>
        </p:nvSpPr>
        <p:spPr>
          <a:xfrm>
            <a:off x="628650" y="2899251"/>
            <a:ext cx="7886700" cy="5091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Complete Streets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3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Streets Program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929798" cy="4351338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  <a:p>
            <a:r>
              <a:rPr lang="en-US" dirty="0"/>
              <a:t>$100K for Concept Planning</a:t>
            </a:r>
          </a:p>
          <a:p>
            <a:r>
              <a:rPr lang="en-US" dirty="0"/>
              <a:t>$1M for Construction</a:t>
            </a:r>
          </a:p>
          <a:p>
            <a:r>
              <a:rPr lang="en-US" dirty="0"/>
              <a:t>Leverage transportation funding to bring about transformative land use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2311F050-6894-4ADE-9773-759B67FB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448" y="2231136"/>
            <a:ext cx="5110453" cy="32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0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8750-5525-4FA3-B802-A820BB71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Complete Streets?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C6AC2-B8AA-4D17-98C4-BB520866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84CE67-2F0D-46B4-91D5-3AAAEC079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7577"/>
            <a:ext cx="7886700" cy="46435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dirty="0"/>
              <a:t>Complete Streets are streets for everyone, no matter who they are or how they travel.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334925-E4B2-41F7-8B5C-2EC2559AFBB2}"/>
              </a:ext>
            </a:extLst>
          </p:cNvPr>
          <p:cNvSpPr/>
          <p:nvPr/>
        </p:nvSpPr>
        <p:spPr>
          <a:xfrm>
            <a:off x="1237957" y="5344164"/>
            <a:ext cx="7277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Pedestrians, bicyclists, motorists, and public transportation users of all ages and abilities are able to safely move along and across a complete street.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97E5C1-D9CD-49A4-947B-A26971D41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884" y="2468664"/>
            <a:ext cx="5259276" cy="287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FC5E-F011-4FCF-9B88-9A12F66D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Streets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A8337-66D2-4599-A16D-2878CB68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6B35AC7-143D-4843-AD01-21C99967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18" y="1499499"/>
            <a:ext cx="4590464" cy="4351338"/>
          </a:xfrm>
        </p:spPr>
        <p:txBody>
          <a:bodyPr>
            <a:normAutofit/>
          </a:bodyPr>
          <a:lstStyle/>
          <a:p>
            <a:r>
              <a:rPr lang="en-US" dirty="0"/>
              <a:t>Ensure that the entire right-of-way is planned, designed, constructed, operated, and maintained to provide safe access for all users.</a:t>
            </a:r>
          </a:p>
          <a:p>
            <a:r>
              <a:rPr lang="en-US" dirty="0"/>
              <a:t>Works to ensure the transportation network works for all users every time there’s a new project.  </a:t>
            </a:r>
          </a:p>
          <a:p>
            <a:r>
              <a:rPr lang="en-US" dirty="0"/>
              <a:t>Complete Streets policies are one important piece in ensuring our communities are fiscally and physically healthy.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603ED-E884-4015-8522-BF6F2E0AD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282" y="1460471"/>
            <a:ext cx="4040718" cy="46167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71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Streets Program Overview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81155" y="1678983"/>
            <a:ext cx="3594996" cy="4082839"/>
          </a:xfrm>
        </p:spPr>
        <p:txBody>
          <a:bodyPr>
            <a:normAutofit/>
          </a:bodyPr>
          <a:lstStyle/>
          <a:p>
            <a:r>
              <a:rPr lang="en-US" sz="2800" dirty="0"/>
              <a:t>Competitive program</a:t>
            </a:r>
          </a:p>
          <a:p>
            <a:r>
              <a:rPr lang="en-US" sz="2800" dirty="0"/>
              <a:t>Annual solicitation</a:t>
            </a:r>
          </a:p>
          <a:p>
            <a:r>
              <a:rPr lang="en-US" sz="2800" dirty="0"/>
              <a:t>Technical assistance</a:t>
            </a:r>
          </a:p>
          <a:p>
            <a:pPr lvl="1"/>
            <a:r>
              <a:rPr lang="en-US" sz="2800" dirty="0"/>
              <a:t>One on one meetings</a:t>
            </a:r>
          </a:p>
        </p:txBody>
      </p:sp>
      <p:pic>
        <p:nvPicPr>
          <p:cNvPr id="6" name="Picture 5" descr="Charlotte SG 2009 0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94461" y="1896234"/>
            <a:ext cx="4792339" cy="364833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350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 Custom">
      <a:dk1>
        <a:srgbClr val="41454C"/>
      </a:dk1>
      <a:lt1>
        <a:sysClr val="window" lastClr="FFFFFF"/>
      </a:lt1>
      <a:dk2>
        <a:srgbClr val="A6A6A6"/>
      </a:dk2>
      <a:lt2>
        <a:srgbClr val="41454C"/>
      </a:lt2>
      <a:accent1>
        <a:srgbClr val="40ABF4"/>
      </a:accent1>
      <a:accent2>
        <a:srgbClr val="B2ED4C"/>
      </a:accent2>
      <a:accent3>
        <a:srgbClr val="20D37E"/>
      </a:accent3>
      <a:accent4>
        <a:srgbClr val="0F111E"/>
      </a:accent4>
      <a:accent5>
        <a:srgbClr val="0F111E"/>
      </a:accent5>
      <a:accent6>
        <a:srgbClr val="0F111E"/>
      </a:accent6>
      <a:hlink>
        <a:srgbClr val="0F111E"/>
      </a:hlink>
      <a:folHlink>
        <a:srgbClr val="0F11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B4D24E"/>
      </a:dk1>
      <a:lt1>
        <a:sysClr val="window" lastClr="FFFFFF"/>
      </a:lt1>
      <a:dk2>
        <a:srgbClr val="A6A6A6"/>
      </a:dk2>
      <a:lt2>
        <a:srgbClr val="50B879"/>
      </a:lt2>
      <a:accent1>
        <a:srgbClr val="53A6DC"/>
      </a:accent1>
      <a:accent2>
        <a:srgbClr val="B4D21E"/>
      </a:accent2>
      <a:accent3>
        <a:srgbClr val="0F111E"/>
      </a:accent3>
      <a:accent4>
        <a:srgbClr val="0F111E"/>
      </a:accent4>
      <a:accent5>
        <a:srgbClr val="0F111E"/>
      </a:accent5>
      <a:accent6>
        <a:srgbClr val="0F111E"/>
      </a:accent6>
      <a:hlink>
        <a:srgbClr val="0F111E"/>
      </a:hlink>
      <a:folHlink>
        <a:srgbClr val="0F111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10485</TotalTime>
  <Words>1696</Words>
  <Application>Microsoft Office PowerPoint</Application>
  <PresentationFormat>On-screen Show (4:3)</PresentationFormat>
  <Paragraphs>252</Paragraphs>
  <Slides>35</Slides>
  <Notes>10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Helvetica</vt:lpstr>
      <vt:lpstr>Symbol</vt:lpstr>
      <vt:lpstr>Times New Roman</vt:lpstr>
      <vt:lpstr>Wingdings</vt:lpstr>
      <vt:lpstr>Office Theme</vt:lpstr>
      <vt:lpstr>1_Custom Design</vt:lpstr>
      <vt:lpstr>Call for Projects Webinar</vt:lpstr>
      <vt:lpstr>Call for Projects</vt:lpstr>
      <vt:lpstr>Role of Forward Pinellas</vt:lpstr>
      <vt:lpstr>Forward Pinellas Grant Program</vt:lpstr>
      <vt:lpstr>PowerPoint Presentation</vt:lpstr>
      <vt:lpstr>Complete Streets Program Overview </vt:lpstr>
      <vt:lpstr>What are Complete Streets?</vt:lpstr>
      <vt:lpstr>Complete Streets Policy</vt:lpstr>
      <vt:lpstr>Complete Streets Program Overview</vt:lpstr>
      <vt:lpstr>Complete Streets Grant Program Overview  </vt:lpstr>
      <vt:lpstr>Concept Planning Projects</vt:lpstr>
      <vt:lpstr>Construction Projects</vt:lpstr>
      <vt:lpstr>Construction Project Information </vt:lpstr>
      <vt:lpstr>Example: Concept Planning Award 2021</vt:lpstr>
      <vt:lpstr>Example: Construction Award 2021</vt:lpstr>
      <vt:lpstr>Complete Streets Application Summary </vt:lpstr>
      <vt:lpstr>Complete Streets Program Summary</vt:lpstr>
      <vt:lpstr>PowerPoint Presentation</vt:lpstr>
      <vt:lpstr>Eligible Projects</vt:lpstr>
      <vt:lpstr>Program Structure</vt:lpstr>
      <vt:lpstr>PowerPoint Presentation</vt:lpstr>
      <vt:lpstr>*Scoring  </vt:lpstr>
      <vt:lpstr>TA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Multimodal Transportation Goals</vt:lpstr>
      <vt:lpstr>Grant Program Structure</vt:lpstr>
      <vt:lpstr>Proposed Scoring for Multimodal Priorities</vt:lpstr>
      <vt:lpstr>Review Process</vt:lpstr>
      <vt:lpstr>Timeline for Multimodal Priorities</vt:lpstr>
      <vt:lpstr>Next Steps</vt:lpstr>
      <vt:lpstr> Questions?  Kyle Simpson, AICP ksimpson@forwardpinellas.org Robert Feigel rfeigel@forwardpinellas.org  Chelsea Favero, AICP cfavero@forwardpinellas.org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Generallo</dc:creator>
  <cp:lastModifiedBy>Santos, Dana</cp:lastModifiedBy>
  <cp:revision>75</cp:revision>
  <dcterms:created xsi:type="dcterms:W3CDTF">2016-03-30T14:59:27Z</dcterms:created>
  <dcterms:modified xsi:type="dcterms:W3CDTF">2023-07-20T21:10:36Z</dcterms:modified>
</cp:coreProperties>
</file>