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345_799E1264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29"/>
  </p:notesMasterIdLst>
  <p:sldIdLst>
    <p:sldId id="256" r:id="rId3"/>
    <p:sldId id="840" r:id="rId4"/>
    <p:sldId id="837" r:id="rId5"/>
    <p:sldId id="823" r:id="rId6"/>
    <p:sldId id="867" r:id="rId7"/>
    <p:sldId id="866" r:id="rId8"/>
    <p:sldId id="842" r:id="rId9"/>
    <p:sldId id="681" r:id="rId10"/>
    <p:sldId id="862" r:id="rId11"/>
    <p:sldId id="863" r:id="rId12"/>
    <p:sldId id="855" r:id="rId13"/>
    <p:sldId id="865" r:id="rId14"/>
    <p:sldId id="844" r:id="rId15"/>
    <p:sldId id="858" r:id="rId16"/>
    <p:sldId id="857" r:id="rId17"/>
    <p:sldId id="860" r:id="rId18"/>
    <p:sldId id="859" r:id="rId19"/>
    <p:sldId id="845" r:id="rId20"/>
    <p:sldId id="848" r:id="rId21"/>
    <p:sldId id="849" r:id="rId22"/>
    <p:sldId id="851" r:id="rId23"/>
    <p:sldId id="864" r:id="rId24"/>
    <p:sldId id="846" r:id="rId25"/>
    <p:sldId id="856" r:id="rId26"/>
    <p:sldId id="853" r:id="rId27"/>
    <p:sldId id="847" r:id="rId28"/>
  </p:sldIdLst>
  <p:sldSz cx="12192000" cy="6858000"/>
  <p:notesSz cx="7010400" cy="9296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AD16149-1BAE-7677-DA43-F866B484D468}" name="Favero, Chelsea" initials="FC" userId="S::plndf10@bcc.pinellas.gov::537c4ac6-6617-4e68-9e4c-589ccd90ef17" providerId="AD"/>
  <p188:author id="{ADCE24A0-21D4-A615-6E12-9C9D4BDB382A}" name="Jablon, Tina" initials="JT" userId="S::pcppl05@bcc.pinellas.gov::0aa9e302-13d9-4160-b451-f379c5a1b31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E4F7"/>
    <a:srgbClr val="4472C4"/>
    <a:srgbClr val="20D37E"/>
    <a:srgbClr val="545454"/>
    <a:srgbClr val="FFFFCC"/>
    <a:srgbClr val="5F9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155" autoAdjust="0"/>
  </p:normalViewPr>
  <p:slideViewPr>
    <p:cSldViewPr>
      <p:cViewPr varScale="1">
        <p:scale>
          <a:sx n="110" d="100"/>
          <a:sy n="110" d="100"/>
        </p:scale>
        <p:origin x="51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8/10/relationships/authors" Target="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lndf40\Documents\Documents\Documents\Budget\FY%2023\Summary%20of%20Resources%20and%20Requirements%20FY15-FY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'Hist. Millage Rates'!$B$1</c:f>
              <c:strCache>
                <c:ptCount val="1"/>
                <c:pt idx="0">
                  <c:v>Millage Rate 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accent1"/>
                </a:solidFill>
              </a:ln>
              <a:effectLst/>
            </c:spPr>
          </c:marker>
          <c:cat>
            <c:strRef>
              <c:f>'Hist. Millage Rates'!$A$2:$A$29</c:f>
              <c:strCache>
                <c:ptCount val="28"/>
                <c:pt idx="0">
                  <c:v>FY96</c:v>
                </c:pt>
                <c:pt idx="1">
                  <c:v>FY97</c:v>
                </c:pt>
                <c:pt idx="2">
                  <c:v>FY98</c:v>
                </c:pt>
                <c:pt idx="3">
                  <c:v>FY99</c:v>
                </c:pt>
                <c:pt idx="4">
                  <c:v>FY00</c:v>
                </c:pt>
                <c:pt idx="5">
                  <c:v>FY01</c:v>
                </c:pt>
                <c:pt idx="6">
                  <c:v>FY02</c:v>
                </c:pt>
                <c:pt idx="7">
                  <c:v>FY03</c:v>
                </c:pt>
                <c:pt idx="8">
                  <c:v>FY04</c:v>
                </c:pt>
                <c:pt idx="9">
                  <c:v>FY05</c:v>
                </c:pt>
                <c:pt idx="10">
                  <c:v>FY06</c:v>
                </c:pt>
                <c:pt idx="11">
                  <c:v>FY07</c:v>
                </c:pt>
                <c:pt idx="12">
                  <c:v>FY08</c:v>
                </c:pt>
                <c:pt idx="13">
                  <c:v>FY09</c:v>
                </c:pt>
                <c:pt idx="14">
                  <c:v>FY10</c:v>
                </c:pt>
                <c:pt idx="15">
                  <c:v>FY11</c:v>
                </c:pt>
                <c:pt idx="16">
                  <c:v>FY12</c:v>
                </c:pt>
                <c:pt idx="17">
                  <c:v>FY13</c:v>
                </c:pt>
                <c:pt idx="18">
                  <c:v>FY14</c:v>
                </c:pt>
                <c:pt idx="19">
                  <c:v>FY15</c:v>
                </c:pt>
                <c:pt idx="20">
                  <c:v>FY16</c:v>
                </c:pt>
                <c:pt idx="21">
                  <c:v>FY17</c:v>
                </c:pt>
                <c:pt idx="22">
                  <c:v>FY18</c:v>
                </c:pt>
                <c:pt idx="23">
                  <c:v>FY19</c:v>
                </c:pt>
                <c:pt idx="24">
                  <c:v>FY20</c:v>
                </c:pt>
                <c:pt idx="25">
                  <c:v>FY21</c:v>
                </c:pt>
                <c:pt idx="26">
                  <c:v>FY22</c:v>
                </c:pt>
                <c:pt idx="27">
                  <c:v>FY23</c:v>
                </c:pt>
              </c:strCache>
            </c:strRef>
          </c:cat>
          <c:val>
            <c:numRef>
              <c:f>'Hist. Millage Rates'!$B$2:$B$29</c:f>
              <c:numCache>
                <c:formatCode>General</c:formatCode>
                <c:ptCount val="28"/>
                <c:pt idx="0">
                  <c:v>2.1399999999999999E-2</c:v>
                </c:pt>
                <c:pt idx="1">
                  <c:v>2.1399999999999999E-2</c:v>
                </c:pt>
                <c:pt idx="2">
                  <c:v>2.1399999999999999E-2</c:v>
                </c:pt>
                <c:pt idx="3">
                  <c:v>2.1399999999999999E-2</c:v>
                </c:pt>
                <c:pt idx="4">
                  <c:v>2.2499999999999999E-2</c:v>
                </c:pt>
                <c:pt idx="5">
                  <c:v>2.2499999999999999E-2</c:v>
                </c:pt>
                <c:pt idx="6">
                  <c:v>2.2499999999999999E-2</c:v>
                </c:pt>
                <c:pt idx="7">
                  <c:v>2.2499999999999999E-2</c:v>
                </c:pt>
                <c:pt idx="8">
                  <c:v>2.2499999999999999E-2</c:v>
                </c:pt>
                <c:pt idx="9" formatCode="0.0000">
                  <c:v>2.1999999999999999E-2</c:v>
                </c:pt>
                <c:pt idx="10">
                  <c:v>2.18E-2</c:v>
                </c:pt>
                <c:pt idx="11">
                  <c:v>2.18E-2</c:v>
                </c:pt>
                <c:pt idx="12" formatCode="0.0000">
                  <c:v>1.7000000000000001E-2</c:v>
                </c:pt>
                <c:pt idx="13" formatCode="0.0000">
                  <c:v>1.7000000000000001E-2</c:v>
                </c:pt>
                <c:pt idx="14" formatCode="0.0000">
                  <c:v>1.2500000000000001E-2</c:v>
                </c:pt>
                <c:pt idx="15" formatCode="0.0000">
                  <c:v>1.2500000000000001E-2</c:v>
                </c:pt>
                <c:pt idx="16" formatCode="0.0000">
                  <c:v>1.2500000000000001E-2</c:v>
                </c:pt>
                <c:pt idx="17" formatCode="0.0000">
                  <c:v>1.2500000000000001E-2</c:v>
                </c:pt>
                <c:pt idx="18" formatCode="0.0000">
                  <c:v>1.6E-2</c:v>
                </c:pt>
                <c:pt idx="19" formatCode="0.0000">
                  <c:v>1.6E-2</c:v>
                </c:pt>
                <c:pt idx="20" formatCode="0.0000">
                  <c:v>1.6E-2</c:v>
                </c:pt>
                <c:pt idx="21" formatCode="0.0000">
                  <c:v>1.4999999999999999E-2</c:v>
                </c:pt>
                <c:pt idx="22" formatCode="0.0000">
                  <c:v>1.4999999999999999E-2</c:v>
                </c:pt>
                <c:pt idx="23" formatCode="0.0000">
                  <c:v>1.4999999999999999E-2</c:v>
                </c:pt>
                <c:pt idx="24" formatCode="0.0000">
                  <c:v>1.4999999999999999E-2</c:v>
                </c:pt>
                <c:pt idx="25" formatCode="0.0000">
                  <c:v>1.4999999999999999E-2</c:v>
                </c:pt>
                <c:pt idx="26" formatCode="0.0000">
                  <c:v>1.4999999999999999E-2</c:v>
                </c:pt>
                <c:pt idx="27" formatCode="0.0000">
                  <c:v>2.4E-2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D95-42D9-A178-2C45BCC599A9}"/>
            </c:ext>
          </c:extLst>
        </c:ser>
        <c:ser>
          <c:idx val="1"/>
          <c:order val="1"/>
          <c:tx>
            <c:strRef>
              <c:f>'Hist. Millage Rates'!$C$1</c:f>
              <c:strCache>
                <c:ptCount val="1"/>
                <c:pt idx="0">
                  <c:v>Millage Rate Cap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marker>
          <c:cat>
            <c:strRef>
              <c:f>'Hist. Millage Rates'!$A$2:$A$29</c:f>
              <c:strCache>
                <c:ptCount val="28"/>
                <c:pt idx="0">
                  <c:v>FY96</c:v>
                </c:pt>
                <c:pt idx="1">
                  <c:v>FY97</c:v>
                </c:pt>
                <c:pt idx="2">
                  <c:v>FY98</c:v>
                </c:pt>
                <c:pt idx="3">
                  <c:v>FY99</c:v>
                </c:pt>
                <c:pt idx="4">
                  <c:v>FY00</c:v>
                </c:pt>
                <c:pt idx="5">
                  <c:v>FY01</c:v>
                </c:pt>
                <c:pt idx="6">
                  <c:v>FY02</c:v>
                </c:pt>
                <c:pt idx="7">
                  <c:v>FY03</c:v>
                </c:pt>
                <c:pt idx="8">
                  <c:v>FY04</c:v>
                </c:pt>
                <c:pt idx="9">
                  <c:v>FY05</c:v>
                </c:pt>
                <c:pt idx="10">
                  <c:v>FY06</c:v>
                </c:pt>
                <c:pt idx="11">
                  <c:v>FY07</c:v>
                </c:pt>
                <c:pt idx="12">
                  <c:v>FY08</c:v>
                </c:pt>
                <c:pt idx="13">
                  <c:v>FY09</c:v>
                </c:pt>
                <c:pt idx="14">
                  <c:v>FY10</c:v>
                </c:pt>
                <c:pt idx="15">
                  <c:v>FY11</c:v>
                </c:pt>
                <c:pt idx="16">
                  <c:v>FY12</c:v>
                </c:pt>
                <c:pt idx="17">
                  <c:v>FY13</c:v>
                </c:pt>
                <c:pt idx="18">
                  <c:v>FY14</c:v>
                </c:pt>
                <c:pt idx="19">
                  <c:v>FY15</c:v>
                </c:pt>
                <c:pt idx="20">
                  <c:v>FY16</c:v>
                </c:pt>
                <c:pt idx="21">
                  <c:v>FY17</c:v>
                </c:pt>
                <c:pt idx="22">
                  <c:v>FY18</c:v>
                </c:pt>
                <c:pt idx="23">
                  <c:v>FY19</c:v>
                </c:pt>
                <c:pt idx="24">
                  <c:v>FY20</c:v>
                </c:pt>
                <c:pt idx="25">
                  <c:v>FY21</c:v>
                </c:pt>
                <c:pt idx="26">
                  <c:v>FY22</c:v>
                </c:pt>
                <c:pt idx="27">
                  <c:v>FY23</c:v>
                </c:pt>
              </c:strCache>
            </c:strRef>
          </c:cat>
          <c:val>
            <c:numRef>
              <c:f>'Hist. Millage Rates'!$C$2:$C$29</c:f>
              <c:numCache>
                <c:formatCode>0.0000</c:formatCode>
                <c:ptCount val="28"/>
                <c:pt idx="0">
                  <c:v>0.1666</c:v>
                </c:pt>
                <c:pt idx="1">
                  <c:v>0.1666</c:v>
                </c:pt>
                <c:pt idx="2">
                  <c:v>0.1666</c:v>
                </c:pt>
                <c:pt idx="3">
                  <c:v>0.1666</c:v>
                </c:pt>
                <c:pt idx="4">
                  <c:v>0.1666</c:v>
                </c:pt>
                <c:pt idx="5">
                  <c:v>0.1666</c:v>
                </c:pt>
                <c:pt idx="6">
                  <c:v>0.1666</c:v>
                </c:pt>
                <c:pt idx="7">
                  <c:v>0.1666</c:v>
                </c:pt>
                <c:pt idx="8">
                  <c:v>0.1666</c:v>
                </c:pt>
                <c:pt idx="9">
                  <c:v>0.1666</c:v>
                </c:pt>
                <c:pt idx="10">
                  <c:v>0.1666</c:v>
                </c:pt>
                <c:pt idx="11">
                  <c:v>0.1666</c:v>
                </c:pt>
                <c:pt idx="12">
                  <c:v>0.1666</c:v>
                </c:pt>
                <c:pt idx="13">
                  <c:v>0.1666</c:v>
                </c:pt>
                <c:pt idx="14">
                  <c:v>0.1666</c:v>
                </c:pt>
                <c:pt idx="15">
                  <c:v>0.1666</c:v>
                </c:pt>
                <c:pt idx="16">
                  <c:v>0.1666</c:v>
                </c:pt>
                <c:pt idx="17">
                  <c:v>0.1666</c:v>
                </c:pt>
                <c:pt idx="18">
                  <c:v>0.1666</c:v>
                </c:pt>
                <c:pt idx="19">
                  <c:v>0.1666</c:v>
                </c:pt>
                <c:pt idx="20">
                  <c:v>0.1666</c:v>
                </c:pt>
                <c:pt idx="21">
                  <c:v>0.1666</c:v>
                </c:pt>
                <c:pt idx="22">
                  <c:v>0.1666</c:v>
                </c:pt>
                <c:pt idx="23">
                  <c:v>0.1666</c:v>
                </c:pt>
                <c:pt idx="24">
                  <c:v>0.1666</c:v>
                </c:pt>
                <c:pt idx="25">
                  <c:v>0.1666</c:v>
                </c:pt>
                <c:pt idx="26">
                  <c:v>0.1666</c:v>
                </c:pt>
                <c:pt idx="27">
                  <c:v>0.1666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D95-42D9-A178-2C45BCC59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8751120"/>
        <c:axId val="483625664"/>
      </c:lineChart>
      <c:catAx>
        <c:axId val="69875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483625664"/>
        <c:crosses val="autoZero"/>
        <c:auto val="1"/>
        <c:lblAlgn val="ctr"/>
        <c:lblOffset val="100"/>
        <c:noMultiLvlLbl val="0"/>
      </c:catAx>
      <c:valAx>
        <c:axId val="483625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9875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345_799E126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B2C4053-FBD5-4E72-A0B3-E632D683FCBB}" authorId="{ADCE24A0-21D4-A615-6E12-9C9D4BDB382A}" created="2023-02-01T23:10:16.374">
    <pc:sldMkLst xmlns:pc="http://schemas.microsoft.com/office/powerpoint/2013/main/command">
      <pc:docMk/>
      <pc:sldMk cId="2040402532" sldId="837"/>
    </pc:sldMkLst>
    <p188:txBody>
      <a:bodyPr/>
      <a:lstStyle/>
      <a:p>
        <a:r>
          <a:rPr lang="en-US"/>
          <a:t>The ice breaker questions should be on one slide.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66B307-1BEF-426B-BA45-3055B8A07290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DF9DBB-CDAE-4D1F-9AFD-29536419CEC7}">
      <dgm:prSet custT="1"/>
      <dgm:spPr>
        <a:solidFill>
          <a:srgbClr val="20D37E"/>
        </a:solidFill>
      </dgm:spPr>
      <dgm:t>
        <a:bodyPr/>
        <a:lstStyle/>
        <a:p>
          <a:r>
            <a:rPr lang="en-US" sz="2000" b="1" dirty="0"/>
            <a:t>Property Tax Revenues</a:t>
          </a:r>
        </a:p>
      </dgm:t>
    </dgm:pt>
    <dgm:pt modelId="{7B04B247-149D-4B08-A001-E94FCF1FCBB7}" type="parTrans" cxnId="{D289ACE4-DE3A-48DE-BA91-D2E6F27F403C}">
      <dgm:prSet/>
      <dgm:spPr/>
      <dgm:t>
        <a:bodyPr/>
        <a:lstStyle/>
        <a:p>
          <a:endParaRPr lang="en-US"/>
        </a:p>
      </dgm:t>
    </dgm:pt>
    <dgm:pt modelId="{EEDF4543-6F9D-4BDF-9E95-A4A420E184AD}" type="sibTrans" cxnId="{D289ACE4-DE3A-48DE-BA91-D2E6F27F403C}">
      <dgm:prSet/>
      <dgm:spPr/>
      <dgm:t>
        <a:bodyPr/>
        <a:lstStyle/>
        <a:p>
          <a:endParaRPr lang="en-US"/>
        </a:p>
      </dgm:t>
    </dgm:pt>
    <dgm:pt modelId="{13F61B7B-E075-4538-9D05-410F984ACBEB}">
      <dgm:prSet custT="1"/>
      <dgm:spPr>
        <a:solidFill>
          <a:srgbClr val="20D37E"/>
        </a:solidFill>
      </dgm:spPr>
      <dgm:t>
        <a:bodyPr/>
        <a:lstStyle/>
        <a:p>
          <a:r>
            <a:rPr lang="en-US" sz="1400" b="1" dirty="0"/>
            <a:t>Intergovernmental Revenue (MPO Reimbursement)</a:t>
          </a:r>
        </a:p>
      </dgm:t>
    </dgm:pt>
    <dgm:pt modelId="{BDE6896E-FD09-4EA4-9093-81A93676731E}" type="parTrans" cxnId="{CAEE82C8-091E-4E72-B20D-CD5BF93BE42E}">
      <dgm:prSet/>
      <dgm:spPr/>
      <dgm:t>
        <a:bodyPr/>
        <a:lstStyle/>
        <a:p>
          <a:endParaRPr lang="en-US"/>
        </a:p>
      </dgm:t>
    </dgm:pt>
    <dgm:pt modelId="{2D7AF949-EF23-41D3-BE4C-48BEFEF309F9}" type="sibTrans" cxnId="{CAEE82C8-091E-4E72-B20D-CD5BF93BE42E}">
      <dgm:prSet/>
      <dgm:spPr/>
      <dgm:t>
        <a:bodyPr/>
        <a:lstStyle/>
        <a:p>
          <a:endParaRPr lang="en-US"/>
        </a:p>
      </dgm:t>
    </dgm:pt>
    <dgm:pt modelId="{1E50C98A-1255-4EC1-8DE2-376C99FA30D0}">
      <dgm:prSet custT="1"/>
      <dgm:spPr>
        <a:solidFill>
          <a:srgbClr val="20D37E"/>
        </a:solidFill>
      </dgm:spPr>
      <dgm:t>
        <a:bodyPr/>
        <a:lstStyle/>
        <a:p>
          <a:r>
            <a:rPr lang="en-US" sz="2000" b="1" dirty="0"/>
            <a:t>Interest</a:t>
          </a:r>
        </a:p>
      </dgm:t>
    </dgm:pt>
    <dgm:pt modelId="{700D95F1-19C8-4B76-87F4-892F0DBDCB36}" type="parTrans" cxnId="{CDC9293B-78DF-4801-9958-AF10E7C5C93D}">
      <dgm:prSet/>
      <dgm:spPr/>
      <dgm:t>
        <a:bodyPr/>
        <a:lstStyle/>
        <a:p>
          <a:endParaRPr lang="en-US"/>
        </a:p>
      </dgm:t>
    </dgm:pt>
    <dgm:pt modelId="{D5A9AA6C-D970-41ED-B376-C020014899CD}" type="sibTrans" cxnId="{CDC9293B-78DF-4801-9958-AF10E7C5C93D}">
      <dgm:prSet/>
      <dgm:spPr/>
      <dgm:t>
        <a:bodyPr/>
        <a:lstStyle/>
        <a:p>
          <a:endParaRPr lang="en-US"/>
        </a:p>
      </dgm:t>
    </dgm:pt>
    <dgm:pt modelId="{A527DBE2-F4D4-4CBA-8E99-C6ADFD1A3237}">
      <dgm:prSet custT="1"/>
      <dgm:spPr>
        <a:solidFill>
          <a:srgbClr val="20D37E"/>
        </a:solidFill>
      </dgm:spPr>
      <dgm:t>
        <a:bodyPr/>
        <a:lstStyle/>
        <a:p>
          <a:r>
            <a:rPr lang="en-US" sz="2000" b="1" dirty="0"/>
            <a:t>Local Assistance</a:t>
          </a:r>
        </a:p>
      </dgm:t>
    </dgm:pt>
    <dgm:pt modelId="{C599F13E-5E7B-40B1-81CB-CAC137183E06}" type="parTrans" cxnId="{B44C1675-688C-4DDB-AACB-354E9CF9A999}">
      <dgm:prSet/>
      <dgm:spPr/>
      <dgm:t>
        <a:bodyPr/>
        <a:lstStyle/>
        <a:p>
          <a:endParaRPr lang="en-US"/>
        </a:p>
      </dgm:t>
    </dgm:pt>
    <dgm:pt modelId="{C7D0864F-186C-4F48-BF90-4A63E1AF7D69}" type="sibTrans" cxnId="{B44C1675-688C-4DDB-AACB-354E9CF9A999}">
      <dgm:prSet/>
      <dgm:spPr/>
      <dgm:t>
        <a:bodyPr/>
        <a:lstStyle/>
        <a:p>
          <a:endParaRPr lang="en-US"/>
        </a:p>
      </dgm:t>
    </dgm:pt>
    <dgm:pt modelId="{C9E7AB74-5D08-4E6F-B5D3-869759DBC72C}" type="pres">
      <dgm:prSet presAssocID="{F166B307-1BEF-426B-BA45-3055B8A07290}" presName="compositeShape" presStyleCnt="0">
        <dgm:presLayoutVars>
          <dgm:chMax val="7"/>
          <dgm:dir/>
          <dgm:resizeHandles val="exact"/>
        </dgm:presLayoutVars>
      </dgm:prSet>
      <dgm:spPr/>
    </dgm:pt>
    <dgm:pt modelId="{AB9D9D3C-07B0-4821-BC1D-6F29EA969D03}" type="pres">
      <dgm:prSet presAssocID="{F166B307-1BEF-426B-BA45-3055B8A07290}" presName="wedge1" presStyleLbl="node1" presStyleIdx="0" presStyleCnt="4"/>
      <dgm:spPr/>
    </dgm:pt>
    <dgm:pt modelId="{F6E40CD0-36D4-4863-A967-F1533A1411F2}" type="pres">
      <dgm:prSet presAssocID="{F166B307-1BEF-426B-BA45-3055B8A07290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ECB8BA1-9E38-497D-89D6-37F18F922224}" type="pres">
      <dgm:prSet presAssocID="{F166B307-1BEF-426B-BA45-3055B8A07290}" presName="wedge2" presStyleLbl="node1" presStyleIdx="1" presStyleCnt="4"/>
      <dgm:spPr/>
    </dgm:pt>
    <dgm:pt modelId="{E8EC3C00-39D0-479B-99A0-EF707E713C55}" type="pres">
      <dgm:prSet presAssocID="{F166B307-1BEF-426B-BA45-3055B8A07290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BC909C7-B6F5-42AA-9ADA-EC918E034D12}" type="pres">
      <dgm:prSet presAssocID="{F166B307-1BEF-426B-BA45-3055B8A07290}" presName="wedge3" presStyleLbl="node1" presStyleIdx="2" presStyleCnt="4"/>
      <dgm:spPr/>
    </dgm:pt>
    <dgm:pt modelId="{06E2D518-FE58-4081-94AE-E27CE12801DF}" type="pres">
      <dgm:prSet presAssocID="{F166B307-1BEF-426B-BA45-3055B8A07290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0345654-DDC1-40CA-93DA-C4BEFB3D24CA}" type="pres">
      <dgm:prSet presAssocID="{F166B307-1BEF-426B-BA45-3055B8A07290}" presName="wedge4" presStyleLbl="node1" presStyleIdx="3" presStyleCnt="4"/>
      <dgm:spPr/>
    </dgm:pt>
    <dgm:pt modelId="{8F99E033-8EEB-4994-8378-F81A4A395AFC}" type="pres">
      <dgm:prSet presAssocID="{F166B307-1BEF-426B-BA45-3055B8A07290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31B0C21-1DCB-4E15-A057-15C80F2F4ADA}" type="presOf" srcId="{A527DBE2-F4D4-4CBA-8E99-C6ADFD1A3237}" destId="{8F99E033-8EEB-4994-8378-F81A4A395AFC}" srcOrd="1" destOrd="0" presId="urn:microsoft.com/office/officeart/2005/8/layout/chart3"/>
    <dgm:cxn modelId="{0B1BE639-E6F3-46B3-8CC1-1AD76BB44CB9}" type="presOf" srcId="{13F61B7B-E075-4538-9D05-410F984ACBEB}" destId="{E8EC3C00-39D0-479B-99A0-EF707E713C55}" srcOrd="1" destOrd="0" presId="urn:microsoft.com/office/officeart/2005/8/layout/chart3"/>
    <dgm:cxn modelId="{CDC9293B-78DF-4801-9958-AF10E7C5C93D}" srcId="{F166B307-1BEF-426B-BA45-3055B8A07290}" destId="{1E50C98A-1255-4EC1-8DE2-376C99FA30D0}" srcOrd="2" destOrd="0" parTransId="{700D95F1-19C8-4B76-87F4-892F0DBDCB36}" sibTransId="{D5A9AA6C-D970-41ED-B376-C020014899CD}"/>
    <dgm:cxn modelId="{76D2315C-ECA2-41A9-A04A-96ADFF535E61}" type="presOf" srcId="{1E50C98A-1255-4EC1-8DE2-376C99FA30D0}" destId="{9BC909C7-B6F5-42AA-9ADA-EC918E034D12}" srcOrd="0" destOrd="0" presId="urn:microsoft.com/office/officeart/2005/8/layout/chart3"/>
    <dgm:cxn modelId="{FC0CF961-B464-49CB-91EC-03C832B74371}" type="presOf" srcId="{13F61B7B-E075-4538-9D05-410F984ACBEB}" destId="{FECB8BA1-9E38-497D-89D6-37F18F922224}" srcOrd="0" destOrd="0" presId="urn:microsoft.com/office/officeart/2005/8/layout/chart3"/>
    <dgm:cxn modelId="{B44C1675-688C-4DDB-AACB-354E9CF9A999}" srcId="{F166B307-1BEF-426B-BA45-3055B8A07290}" destId="{A527DBE2-F4D4-4CBA-8E99-C6ADFD1A3237}" srcOrd="3" destOrd="0" parTransId="{C599F13E-5E7B-40B1-81CB-CAC137183E06}" sibTransId="{C7D0864F-186C-4F48-BF90-4A63E1AF7D69}"/>
    <dgm:cxn modelId="{63059A97-541A-44BE-8D75-17DA07A6FAB5}" type="presOf" srcId="{F166B307-1BEF-426B-BA45-3055B8A07290}" destId="{C9E7AB74-5D08-4E6F-B5D3-869759DBC72C}" srcOrd="0" destOrd="0" presId="urn:microsoft.com/office/officeart/2005/8/layout/chart3"/>
    <dgm:cxn modelId="{65C7DCA2-0DE0-42E8-99D6-75A3EDA67D90}" type="presOf" srcId="{EDDF9DBB-CDAE-4D1F-9AFD-29536419CEC7}" destId="{F6E40CD0-36D4-4863-A967-F1533A1411F2}" srcOrd="1" destOrd="0" presId="urn:microsoft.com/office/officeart/2005/8/layout/chart3"/>
    <dgm:cxn modelId="{697F70AB-443F-4C11-BD02-4E5B1FD361F4}" type="presOf" srcId="{EDDF9DBB-CDAE-4D1F-9AFD-29536419CEC7}" destId="{AB9D9D3C-07B0-4821-BC1D-6F29EA969D03}" srcOrd="0" destOrd="0" presId="urn:microsoft.com/office/officeart/2005/8/layout/chart3"/>
    <dgm:cxn modelId="{342DD6C7-F81D-43F8-A20B-BC2BEF186030}" type="presOf" srcId="{A527DBE2-F4D4-4CBA-8E99-C6ADFD1A3237}" destId="{F0345654-DDC1-40CA-93DA-C4BEFB3D24CA}" srcOrd="0" destOrd="0" presId="urn:microsoft.com/office/officeart/2005/8/layout/chart3"/>
    <dgm:cxn modelId="{CAEE82C8-091E-4E72-B20D-CD5BF93BE42E}" srcId="{F166B307-1BEF-426B-BA45-3055B8A07290}" destId="{13F61B7B-E075-4538-9D05-410F984ACBEB}" srcOrd="1" destOrd="0" parTransId="{BDE6896E-FD09-4EA4-9093-81A93676731E}" sibTransId="{2D7AF949-EF23-41D3-BE4C-48BEFEF309F9}"/>
    <dgm:cxn modelId="{BDAA38D4-5C41-4650-AF6D-02FE36CB0BE8}" type="presOf" srcId="{1E50C98A-1255-4EC1-8DE2-376C99FA30D0}" destId="{06E2D518-FE58-4081-94AE-E27CE12801DF}" srcOrd="1" destOrd="0" presId="urn:microsoft.com/office/officeart/2005/8/layout/chart3"/>
    <dgm:cxn modelId="{D289ACE4-DE3A-48DE-BA91-D2E6F27F403C}" srcId="{F166B307-1BEF-426B-BA45-3055B8A07290}" destId="{EDDF9DBB-CDAE-4D1F-9AFD-29536419CEC7}" srcOrd="0" destOrd="0" parTransId="{7B04B247-149D-4B08-A001-E94FCF1FCBB7}" sibTransId="{EEDF4543-6F9D-4BDF-9E95-A4A420E184AD}"/>
    <dgm:cxn modelId="{A2033F69-D2E5-4807-B0FB-378F46BEBEF0}" type="presParOf" srcId="{C9E7AB74-5D08-4E6F-B5D3-869759DBC72C}" destId="{AB9D9D3C-07B0-4821-BC1D-6F29EA969D03}" srcOrd="0" destOrd="0" presId="urn:microsoft.com/office/officeart/2005/8/layout/chart3"/>
    <dgm:cxn modelId="{8CC7C91B-9CD4-4680-A09D-1FD7A79AF300}" type="presParOf" srcId="{C9E7AB74-5D08-4E6F-B5D3-869759DBC72C}" destId="{F6E40CD0-36D4-4863-A967-F1533A1411F2}" srcOrd="1" destOrd="0" presId="urn:microsoft.com/office/officeart/2005/8/layout/chart3"/>
    <dgm:cxn modelId="{00D7DBF8-0131-40D5-BED2-1AE9F1782FFA}" type="presParOf" srcId="{C9E7AB74-5D08-4E6F-B5D3-869759DBC72C}" destId="{FECB8BA1-9E38-497D-89D6-37F18F922224}" srcOrd="2" destOrd="0" presId="urn:microsoft.com/office/officeart/2005/8/layout/chart3"/>
    <dgm:cxn modelId="{92C28669-FD71-4397-A52D-A29B24307A18}" type="presParOf" srcId="{C9E7AB74-5D08-4E6F-B5D3-869759DBC72C}" destId="{E8EC3C00-39D0-479B-99A0-EF707E713C55}" srcOrd="3" destOrd="0" presId="urn:microsoft.com/office/officeart/2005/8/layout/chart3"/>
    <dgm:cxn modelId="{550A627E-8A1A-42BF-8525-C2316220A929}" type="presParOf" srcId="{C9E7AB74-5D08-4E6F-B5D3-869759DBC72C}" destId="{9BC909C7-B6F5-42AA-9ADA-EC918E034D12}" srcOrd="4" destOrd="0" presId="urn:microsoft.com/office/officeart/2005/8/layout/chart3"/>
    <dgm:cxn modelId="{CBF0F3BD-BE51-4AA3-88B2-AD1C370BBCF4}" type="presParOf" srcId="{C9E7AB74-5D08-4E6F-B5D3-869759DBC72C}" destId="{06E2D518-FE58-4081-94AE-E27CE12801DF}" srcOrd="5" destOrd="0" presId="urn:microsoft.com/office/officeart/2005/8/layout/chart3"/>
    <dgm:cxn modelId="{331193FB-76ED-4C47-AE7B-CD29EF1CFD19}" type="presParOf" srcId="{C9E7AB74-5D08-4E6F-B5D3-869759DBC72C}" destId="{F0345654-DDC1-40CA-93DA-C4BEFB3D24CA}" srcOrd="6" destOrd="0" presId="urn:microsoft.com/office/officeart/2005/8/layout/chart3"/>
    <dgm:cxn modelId="{140C1D50-DF32-4608-B0C5-F8D602BA3602}" type="presParOf" srcId="{C9E7AB74-5D08-4E6F-B5D3-869759DBC72C}" destId="{8F99E033-8EEB-4994-8378-F81A4A395AFC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166B307-1BEF-426B-BA45-3055B8A07290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DF9DBB-CDAE-4D1F-9AFD-29536419CEC7}">
      <dgm:prSet/>
      <dgm:spPr/>
      <dgm:t>
        <a:bodyPr/>
        <a:lstStyle/>
        <a:p>
          <a:r>
            <a:rPr lang="en-US" b="1"/>
            <a:t>Federal Highway Planning (PL) Grant Funds</a:t>
          </a:r>
          <a:endParaRPr lang="en-US" b="1" dirty="0"/>
        </a:p>
      </dgm:t>
    </dgm:pt>
    <dgm:pt modelId="{7B04B247-149D-4B08-A001-E94FCF1FCBB7}" type="parTrans" cxnId="{D289ACE4-DE3A-48DE-BA91-D2E6F27F403C}">
      <dgm:prSet/>
      <dgm:spPr/>
      <dgm:t>
        <a:bodyPr/>
        <a:lstStyle/>
        <a:p>
          <a:endParaRPr lang="en-US"/>
        </a:p>
      </dgm:t>
    </dgm:pt>
    <dgm:pt modelId="{EEDF4543-6F9D-4BDF-9E95-A4A420E184AD}" type="sibTrans" cxnId="{D289ACE4-DE3A-48DE-BA91-D2E6F27F403C}">
      <dgm:prSet/>
      <dgm:spPr/>
      <dgm:t>
        <a:bodyPr/>
        <a:lstStyle/>
        <a:p>
          <a:endParaRPr lang="en-US"/>
        </a:p>
      </dgm:t>
    </dgm:pt>
    <dgm:pt modelId="{E4E286F0-CAA8-4210-9673-2642D4691BE0}">
      <dgm:prSet/>
      <dgm:spPr/>
      <dgm:t>
        <a:bodyPr/>
        <a:lstStyle/>
        <a:p>
          <a:r>
            <a:rPr lang="en-US" b="1" dirty="0"/>
            <a:t>Federal Highway Surface Transportation (STP) Grant Funds</a:t>
          </a:r>
        </a:p>
      </dgm:t>
    </dgm:pt>
    <dgm:pt modelId="{39EA5E31-7398-44BB-B7CF-6D76C80B8712}" type="parTrans" cxnId="{B3DFBD66-05E8-4B7A-80E8-CE70F382D646}">
      <dgm:prSet/>
      <dgm:spPr/>
      <dgm:t>
        <a:bodyPr/>
        <a:lstStyle/>
        <a:p>
          <a:endParaRPr lang="en-US"/>
        </a:p>
      </dgm:t>
    </dgm:pt>
    <dgm:pt modelId="{D945F520-FE5A-4949-9147-C099209D3344}" type="sibTrans" cxnId="{B3DFBD66-05E8-4B7A-80E8-CE70F382D646}">
      <dgm:prSet/>
      <dgm:spPr/>
      <dgm:t>
        <a:bodyPr/>
        <a:lstStyle/>
        <a:p>
          <a:endParaRPr lang="en-US"/>
        </a:p>
      </dgm:t>
    </dgm:pt>
    <dgm:pt modelId="{D4D9E504-1BE3-4747-88D6-F1C1F09BB487}">
      <dgm:prSet/>
      <dgm:spPr/>
      <dgm:t>
        <a:bodyPr/>
        <a:lstStyle/>
        <a:p>
          <a:r>
            <a:rPr lang="en-US" b="1" dirty="0"/>
            <a:t>Federal Transit Administration Section 5305 Grant Funds</a:t>
          </a:r>
        </a:p>
      </dgm:t>
    </dgm:pt>
    <dgm:pt modelId="{C93EE236-EDF3-4D4F-80F3-7F6299C767EF}" type="parTrans" cxnId="{3203FBE7-BA87-4C98-862C-D7A64BF578BA}">
      <dgm:prSet/>
      <dgm:spPr/>
      <dgm:t>
        <a:bodyPr/>
        <a:lstStyle/>
        <a:p>
          <a:endParaRPr lang="en-US"/>
        </a:p>
      </dgm:t>
    </dgm:pt>
    <dgm:pt modelId="{06263938-270A-4614-95C6-48A06638D2EE}" type="sibTrans" cxnId="{3203FBE7-BA87-4C98-862C-D7A64BF578BA}">
      <dgm:prSet/>
      <dgm:spPr/>
      <dgm:t>
        <a:bodyPr/>
        <a:lstStyle/>
        <a:p>
          <a:endParaRPr lang="en-US"/>
        </a:p>
      </dgm:t>
    </dgm:pt>
    <dgm:pt modelId="{2832B82A-2BCD-4066-8E9A-1CE88EF69386}">
      <dgm:prSet/>
      <dgm:spPr/>
      <dgm:t>
        <a:bodyPr/>
        <a:lstStyle/>
        <a:p>
          <a:r>
            <a:rPr lang="en-US" b="1" dirty="0"/>
            <a:t>Commission for the Transportation Disadvantaged Planning Agency Grant Funds</a:t>
          </a:r>
        </a:p>
      </dgm:t>
    </dgm:pt>
    <dgm:pt modelId="{53EB392A-825C-4345-A594-2B68D11F32A2}" type="parTrans" cxnId="{9810195F-B951-420D-9FF4-19117905D77B}">
      <dgm:prSet/>
      <dgm:spPr/>
      <dgm:t>
        <a:bodyPr/>
        <a:lstStyle/>
        <a:p>
          <a:endParaRPr lang="en-US"/>
        </a:p>
      </dgm:t>
    </dgm:pt>
    <dgm:pt modelId="{5ECD075E-40B1-40C7-8353-24EF0284FFF6}" type="sibTrans" cxnId="{9810195F-B951-420D-9FF4-19117905D77B}">
      <dgm:prSet/>
      <dgm:spPr/>
      <dgm:t>
        <a:bodyPr/>
        <a:lstStyle/>
        <a:p>
          <a:endParaRPr lang="en-US"/>
        </a:p>
      </dgm:t>
    </dgm:pt>
    <dgm:pt modelId="{C9E7AB74-5D08-4E6F-B5D3-869759DBC72C}" type="pres">
      <dgm:prSet presAssocID="{F166B307-1BEF-426B-BA45-3055B8A07290}" presName="compositeShape" presStyleCnt="0">
        <dgm:presLayoutVars>
          <dgm:chMax val="7"/>
          <dgm:dir/>
          <dgm:resizeHandles val="exact"/>
        </dgm:presLayoutVars>
      </dgm:prSet>
      <dgm:spPr/>
    </dgm:pt>
    <dgm:pt modelId="{AB9D9D3C-07B0-4821-BC1D-6F29EA969D03}" type="pres">
      <dgm:prSet presAssocID="{F166B307-1BEF-426B-BA45-3055B8A07290}" presName="wedge1" presStyleLbl="node1" presStyleIdx="0" presStyleCnt="4"/>
      <dgm:spPr/>
    </dgm:pt>
    <dgm:pt modelId="{F6E40CD0-36D4-4863-A967-F1533A1411F2}" type="pres">
      <dgm:prSet presAssocID="{F166B307-1BEF-426B-BA45-3055B8A07290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ECB8BA1-9E38-497D-89D6-37F18F922224}" type="pres">
      <dgm:prSet presAssocID="{F166B307-1BEF-426B-BA45-3055B8A07290}" presName="wedge2" presStyleLbl="node1" presStyleIdx="1" presStyleCnt="4"/>
      <dgm:spPr/>
    </dgm:pt>
    <dgm:pt modelId="{E8EC3C00-39D0-479B-99A0-EF707E713C55}" type="pres">
      <dgm:prSet presAssocID="{F166B307-1BEF-426B-BA45-3055B8A07290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9BC909C7-B6F5-42AA-9ADA-EC918E034D12}" type="pres">
      <dgm:prSet presAssocID="{F166B307-1BEF-426B-BA45-3055B8A07290}" presName="wedge3" presStyleLbl="node1" presStyleIdx="2" presStyleCnt="4"/>
      <dgm:spPr/>
    </dgm:pt>
    <dgm:pt modelId="{06E2D518-FE58-4081-94AE-E27CE12801DF}" type="pres">
      <dgm:prSet presAssocID="{F166B307-1BEF-426B-BA45-3055B8A07290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0345654-DDC1-40CA-93DA-C4BEFB3D24CA}" type="pres">
      <dgm:prSet presAssocID="{F166B307-1BEF-426B-BA45-3055B8A07290}" presName="wedge4" presStyleLbl="node1" presStyleIdx="3" presStyleCnt="4"/>
      <dgm:spPr/>
    </dgm:pt>
    <dgm:pt modelId="{8F99E033-8EEB-4994-8378-F81A4A395AFC}" type="pres">
      <dgm:prSet presAssocID="{F166B307-1BEF-426B-BA45-3055B8A07290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F05FD033-C35E-43AB-A269-4DE17DEF1EED}" type="presOf" srcId="{E4E286F0-CAA8-4210-9673-2642D4691BE0}" destId="{E8EC3C00-39D0-479B-99A0-EF707E713C55}" srcOrd="1" destOrd="0" presId="urn:microsoft.com/office/officeart/2005/8/layout/chart3"/>
    <dgm:cxn modelId="{AAB55C5B-7D0C-4CE2-99C8-D0E25A4C6945}" type="presOf" srcId="{E4E286F0-CAA8-4210-9673-2642D4691BE0}" destId="{FECB8BA1-9E38-497D-89D6-37F18F922224}" srcOrd="0" destOrd="0" presId="urn:microsoft.com/office/officeart/2005/8/layout/chart3"/>
    <dgm:cxn modelId="{0F06025C-180B-4748-BD66-33513BEEBB28}" type="presOf" srcId="{2832B82A-2BCD-4066-8E9A-1CE88EF69386}" destId="{F0345654-DDC1-40CA-93DA-C4BEFB3D24CA}" srcOrd="0" destOrd="0" presId="urn:microsoft.com/office/officeart/2005/8/layout/chart3"/>
    <dgm:cxn modelId="{9810195F-B951-420D-9FF4-19117905D77B}" srcId="{F166B307-1BEF-426B-BA45-3055B8A07290}" destId="{2832B82A-2BCD-4066-8E9A-1CE88EF69386}" srcOrd="3" destOrd="0" parTransId="{53EB392A-825C-4345-A594-2B68D11F32A2}" sibTransId="{5ECD075E-40B1-40C7-8353-24EF0284FFF6}"/>
    <dgm:cxn modelId="{B3DFBD66-05E8-4B7A-80E8-CE70F382D646}" srcId="{F166B307-1BEF-426B-BA45-3055B8A07290}" destId="{E4E286F0-CAA8-4210-9673-2642D4691BE0}" srcOrd="1" destOrd="0" parTransId="{39EA5E31-7398-44BB-B7CF-6D76C80B8712}" sibTransId="{D945F520-FE5A-4949-9147-C099209D3344}"/>
    <dgm:cxn modelId="{9B56084D-6BAF-49E5-B917-56865A94C572}" type="presOf" srcId="{2832B82A-2BCD-4066-8E9A-1CE88EF69386}" destId="{8F99E033-8EEB-4994-8378-F81A4A395AFC}" srcOrd="1" destOrd="0" presId="urn:microsoft.com/office/officeart/2005/8/layout/chart3"/>
    <dgm:cxn modelId="{63059A97-541A-44BE-8D75-17DA07A6FAB5}" type="presOf" srcId="{F166B307-1BEF-426B-BA45-3055B8A07290}" destId="{C9E7AB74-5D08-4E6F-B5D3-869759DBC72C}" srcOrd="0" destOrd="0" presId="urn:microsoft.com/office/officeart/2005/8/layout/chart3"/>
    <dgm:cxn modelId="{65C7DCA2-0DE0-42E8-99D6-75A3EDA67D90}" type="presOf" srcId="{EDDF9DBB-CDAE-4D1F-9AFD-29536419CEC7}" destId="{F6E40CD0-36D4-4863-A967-F1533A1411F2}" srcOrd="1" destOrd="0" presId="urn:microsoft.com/office/officeart/2005/8/layout/chart3"/>
    <dgm:cxn modelId="{386627A8-0AFA-40E5-B1B2-B18FDA8C233D}" type="presOf" srcId="{D4D9E504-1BE3-4747-88D6-F1C1F09BB487}" destId="{06E2D518-FE58-4081-94AE-E27CE12801DF}" srcOrd="1" destOrd="0" presId="urn:microsoft.com/office/officeart/2005/8/layout/chart3"/>
    <dgm:cxn modelId="{697F70AB-443F-4C11-BD02-4E5B1FD361F4}" type="presOf" srcId="{EDDF9DBB-CDAE-4D1F-9AFD-29536419CEC7}" destId="{AB9D9D3C-07B0-4821-BC1D-6F29EA969D03}" srcOrd="0" destOrd="0" presId="urn:microsoft.com/office/officeart/2005/8/layout/chart3"/>
    <dgm:cxn modelId="{BFCB02E4-B8E6-43F5-A1F2-42F01E4C3D66}" type="presOf" srcId="{D4D9E504-1BE3-4747-88D6-F1C1F09BB487}" destId="{9BC909C7-B6F5-42AA-9ADA-EC918E034D12}" srcOrd="0" destOrd="0" presId="urn:microsoft.com/office/officeart/2005/8/layout/chart3"/>
    <dgm:cxn modelId="{D289ACE4-DE3A-48DE-BA91-D2E6F27F403C}" srcId="{F166B307-1BEF-426B-BA45-3055B8A07290}" destId="{EDDF9DBB-CDAE-4D1F-9AFD-29536419CEC7}" srcOrd="0" destOrd="0" parTransId="{7B04B247-149D-4B08-A001-E94FCF1FCBB7}" sibTransId="{EEDF4543-6F9D-4BDF-9E95-A4A420E184AD}"/>
    <dgm:cxn modelId="{3203FBE7-BA87-4C98-862C-D7A64BF578BA}" srcId="{F166B307-1BEF-426B-BA45-3055B8A07290}" destId="{D4D9E504-1BE3-4747-88D6-F1C1F09BB487}" srcOrd="2" destOrd="0" parTransId="{C93EE236-EDF3-4D4F-80F3-7F6299C767EF}" sibTransId="{06263938-270A-4614-95C6-48A06638D2EE}"/>
    <dgm:cxn modelId="{A2033F69-D2E5-4807-B0FB-378F46BEBEF0}" type="presParOf" srcId="{C9E7AB74-5D08-4E6F-B5D3-869759DBC72C}" destId="{AB9D9D3C-07B0-4821-BC1D-6F29EA969D03}" srcOrd="0" destOrd="0" presId="urn:microsoft.com/office/officeart/2005/8/layout/chart3"/>
    <dgm:cxn modelId="{8CC7C91B-9CD4-4680-A09D-1FD7A79AF300}" type="presParOf" srcId="{C9E7AB74-5D08-4E6F-B5D3-869759DBC72C}" destId="{F6E40CD0-36D4-4863-A967-F1533A1411F2}" srcOrd="1" destOrd="0" presId="urn:microsoft.com/office/officeart/2005/8/layout/chart3"/>
    <dgm:cxn modelId="{00D7DBF8-0131-40D5-BED2-1AE9F1782FFA}" type="presParOf" srcId="{C9E7AB74-5D08-4E6F-B5D3-869759DBC72C}" destId="{FECB8BA1-9E38-497D-89D6-37F18F922224}" srcOrd="2" destOrd="0" presId="urn:microsoft.com/office/officeart/2005/8/layout/chart3"/>
    <dgm:cxn modelId="{92C28669-FD71-4397-A52D-A29B24307A18}" type="presParOf" srcId="{C9E7AB74-5D08-4E6F-B5D3-869759DBC72C}" destId="{E8EC3C00-39D0-479B-99A0-EF707E713C55}" srcOrd="3" destOrd="0" presId="urn:microsoft.com/office/officeart/2005/8/layout/chart3"/>
    <dgm:cxn modelId="{550A627E-8A1A-42BF-8525-C2316220A929}" type="presParOf" srcId="{C9E7AB74-5D08-4E6F-B5D3-869759DBC72C}" destId="{9BC909C7-B6F5-42AA-9ADA-EC918E034D12}" srcOrd="4" destOrd="0" presId="urn:microsoft.com/office/officeart/2005/8/layout/chart3"/>
    <dgm:cxn modelId="{CBF0F3BD-BE51-4AA3-88B2-AD1C370BBCF4}" type="presParOf" srcId="{C9E7AB74-5D08-4E6F-B5D3-869759DBC72C}" destId="{06E2D518-FE58-4081-94AE-E27CE12801DF}" srcOrd="5" destOrd="0" presId="urn:microsoft.com/office/officeart/2005/8/layout/chart3"/>
    <dgm:cxn modelId="{331193FB-76ED-4C47-AE7B-CD29EF1CFD19}" type="presParOf" srcId="{C9E7AB74-5D08-4E6F-B5D3-869759DBC72C}" destId="{F0345654-DDC1-40CA-93DA-C4BEFB3D24CA}" srcOrd="6" destOrd="0" presId="urn:microsoft.com/office/officeart/2005/8/layout/chart3"/>
    <dgm:cxn modelId="{140C1D50-DF32-4608-B0C5-F8D602BA3602}" type="presParOf" srcId="{C9E7AB74-5D08-4E6F-B5D3-869759DBC72C}" destId="{8F99E033-8EEB-4994-8378-F81A4A395AFC}" srcOrd="7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D9D3C-07B0-4821-BC1D-6F29EA969D03}">
      <dsp:nvSpPr>
        <dsp:cNvPr id="0" name=""/>
        <dsp:cNvSpPr/>
      </dsp:nvSpPr>
      <dsp:spPr>
        <a:xfrm>
          <a:off x="1567965" y="284835"/>
          <a:ext cx="3840480" cy="3840480"/>
        </a:xfrm>
        <a:prstGeom prst="pie">
          <a:avLst>
            <a:gd name="adj1" fmla="val 16200000"/>
            <a:gd name="adj2" fmla="val 0"/>
          </a:avLst>
        </a:prstGeom>
        <a:solidFill>
          <a:srgbClr val="20D3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Property Tax Revenues</a:t>
          </a:r>
        </a:p>
      </dsp:txBody>
      <dsp:txXfrm>
        <a:off x="3532097" y="995324"/>
        <a:ext cx="1417320" cy="1143000"/>
      </dsp:txXfrm>
    </dsp:sp>
    <dsp:sp modelId="{FECB8BA1-9E38-497D-89D6-37F18F922224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0"/>
            <a:gd name="adj2" fmla="val 5400000"/>
          </a:avLst>
        </a:prstGeom>
        <a:solidFill>
          <a:srgbClr val="20D3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Intergovernmental Revenue (MPO Reimbursement)</a:t>
          </a:r>
        </a:p>
      </dsp:txBody>
      <dsp:txXfrm>
        <a:off x="3394937" y="2435504"/>
        <a:ext cx="1417320" cy="1143000"/>
      </dsp:txXfrm>
    </dsp:sp>
    <dsp:sp modelId="{9BC909C7-B6F5-42AA-9ADA-EC918E034D12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5400000"/>
            <a:gd name="adj2" fmla="val 10800000"/>
          </a:avLst>
        </a:prstGeom>
        <a:solidFill>
          <a:srgbClr val="20D3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Interest</a:t>
          </a:r>
        </a:p>
      </dsp:txBody>
      <dsp:txXfrm>
        <a:off x="1840457" y="2435504"/>
        <a:ext cx="1417320" cy="1143000"/>
      </dsp:txXfrm>
    </dsp:sp>
    <dsp:sp modelId="{F0345654-DDC1-40CA-93DA-C4BEFB3D24CA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10800000"/>
            <a:gd name="adj2" fmla="val 16200000"/>
          </a:avLst>
        </a:prstGeom>
        <a:solidFill>
          <a:srgbClr val="20D37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Local Assistance</a:t>
          </a:r>
        </a:p>
      </dsp:txBody>
      <dsp:txXfrm>
        <a:off x="1840457" y="1155344"/>
        <a:ext cx="1417320" cy="1143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9D9D3C-07B0-4821-BC1D-6F29EA969D03}">
      <dsp:nvSpPr>
        <dsp:cNvPr id="0" name=""/>
        <dsp:cNvSpPr/>
      </dsp:nvSpPr>
      <dsp:spPr>
        <a:xfrm>
          <a:off x="1567965" y="284835"/>
          <a:ext cx="3840480" cy="3840480"/>
        </a:xfrm>
        <a:prstGeom prst="pie">
          <a:avLst>
            <a:gd name="adj1" fmla="val 162000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Federal Highway Planning (PL) Grant Funds</a:t>
          </a:r>
          <a:endParaRPr lang="en-US" sz="1400" b="1" kern="1200" dirty="0"/>
        </a:p>
      </dsp:txBody>
      <dsp:txXfrm>
        <a:off x="3532097" y="995324"/>
        <a:ext cx="1417320" cy="1143000"/>
      </dsp:txXfrm>
    </dsp:sp>
    <dsp:sp modelId="{FECB8BA1-9E38-497D-89D6-37F18F922224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Federal Highway Surface Transportation (STP) Grant Funds</a:t>
          </a:r>
        </a:p>
      </dsp:txBody>
      <dsp:txXfrm>
        <a:off x="3394937" y="2435504"/>
        <a:ext cx="1417320" cy="1143000"/>
      </dsp:txXfrm>
    </dsp:sp>
    <dsp:sp modelId="{9BC909C7-B6F5-42AA-9ADA-EC918E034D12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5400000"/>
            <a:gd name="adj2" fmla="val 10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Federal Transit Administration Section 5305 Grant Funds</a:t>
          </a:r>
        </a:p>
      </dsp:txBody>
      <dsp:txXfrm>
        <a:off x="1840457" y="2435504"/>
        <a:ext cx="1417320" cy="1143000"/>
      </dsp:txXfrm>
    </dsp:sp>
    <dsp:sp modelId="{F0345654-DDC1-40CA-93DA-C4BEFB3D24CA}">
      <dsp:nvSpPr>
        <dsp:cNvPr id="0" name=""/>
        <dsp:cNvSpPr/>
      </dsp:nvSpPr>
      <dsp:spPr>
        <a:xfrm>
          <a:off x="1406117" y="446684"/>
          <a:ext cx="3840480" cy="3840480"/>
        </a:xfrm>
        <a:prstGeom prst="pie">
          <a:avLst>
            <a:gd name="adj1" fmla="val 108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Commission for the Transportation Disadvantaged Planning Agency Grant Funds</a:t>
          </a:r>
        </a:p>
      </dsp:txBody>
      <dsp:txXfrm>
        <a:off x="1840457" y="1155344"/>
        <a:ext cx="1417320" cy="1143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9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734" y="1"/>
            <a:ext cx="3037840" cy="4669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DBBF-8236-4232-8D7A-9B2FAAC3DF61}" type="datetimeFigureOut">
              <a:rPr lang="en-US" smtClean="0"/>
              <a:t>2/7/2023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4"/>
            <a:ext cx="5608320" cy="366045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429"/>
            <a:ext cx="3037840" cy="4669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734" y="8829429"/>
            <a:ext cx="3037840" cy="4669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732A5-7865-4E83-94BB-89607EE4E7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78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12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20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58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81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562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57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95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98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04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977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131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6011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289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4016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57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4843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392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089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660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53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recent successes; US 19, Gateway Express, Westshore, </a:t>
            </a:r>
            <a:r>
              <a:rPr lang="en-US" dirty="0" err="1"/>
              <a:t>Sunrunner</a:t>
            </a:r>
            <a:r>
              <a:rPr lang="en-US" dirty="0"/>
              <a:t>, ATP, Alt 19 intersections, flex funds going towards projects that support redevelopment; complete streets, etc. Advantage Alt 19: Investing in People and Places; Investment corridor strategy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884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recent successes; US 19, Gateway Express, Westshore, </a:t>
            </a:r>
            <a:r>
              <a:rPr lang="en-US" dirty="0" err="1"/>
              <a:t>Sunrunner</a:t>
            </a:r>
            <a:r>
              <a:rPr lang="en-US" dirty="0"/>
              <a:t>, ATP, Alt 19 intersections, flex funds going towards projects that support redevelopment; complete streets, etc. Advantage Alt 19: Investing in People and Places; Investment corridor strategy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25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recent successes; US 19, Gateway Express, Westshore, </a:t>
            </a:r>
            <a:r>
              <a:rPr lang="en-US" dirty="0" err="1"/>
              <a:t>Sunrunner</a:t>
            </a:r>
            <a:r>
              <a:rPr lang="en-US" dirty="0"/>
              <a:t>, ATP, Alt 19 intersections, flex funds going towards projects that support redevelopment; complete streets, etc. Advantage Alt 19: Investing in People and Places; Investment corridor strategy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15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14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65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B732A5-7865-4E83-94BB-89607EE4E7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4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8E5AC-0378-4B3E-95FD-6CF342AB52B9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76919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F6CF-23E8-4B77-A0FA-344454AF6AA1}" type="datetime1">
              <a:rPr lang="en-US" smtClean="0"/>
              <a:t>2/7/2023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72159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76695-804D-4C14-8862-75E82A13C680}" type="datetime1">
              <a:rPr lang="en-US" smtClean="0"/>
              <a:t>2/7/2023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84393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BFE4-DB23-4C78-A1AB-3CB97C7B34F5}" type="datetime1">
              <a:rPr lang="en-US" smtClean="0"/>
              <a:t>2/7/2023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5202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324413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455B4-A3E0-416E-BA81-3DB2E289AA93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51269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330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91D3A-2742-4C8C-B309-AFA5B599609C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83687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2D26F-3933-478A-B403-9454A1548732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8899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3338-A592-4108-A61E-837BD81B0D0D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54224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A9F6ABA-5E77-4F32-A3D8-9A3BB47262BE}"/>
              </a:ext>
            </a:extLst>
          </p:cNvPr>
          <p:cNvSpPr/>
          <p:nvPr userDrawn="1"/>
        </p:nvSpPr>
        <p:spPr>
          <a:xfrm>
            <a:off x="21603" y="282851"/>
            <a:ext cx="12192000" cy="1931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80B05-5D95-4ECE-8D9A-074C9303FAC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37212" y="880533"/>
            <a:ext cx="5940072" cy="44529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Insert Contact information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0FBA1-237E-42EC-AAAC-D6B87D2A4A44}"/>
              </a:ext>
            </a:extLst>
          </p:cNvPr>
          <p:cNvSpPr/>
          <p:nvPr userDrawn="1"/>
        </p:nvSpPr>
        <p:spPr>
          <a:xfrm>
            <a:off x="0" y="0"/>
            <a:ext cx="5147734" cy="6858000"/>
          </a:xfrm>
          <a:prstGeom prst="rect">
            <a:avLst/>
          </a:prstGeom>
          <a:gradFill>
            <a:gsLst>
              <a:gs pos="63000">
                <a:srgbClr val="00AFE8"/>
              </a:gs>
              <a:gs pos="100000">
                <a:srgbClr val="38DD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Graphic 4" descr="Employee badge with solid fill">
            <a:extLst>
              <a:ext uri="{FF2B5EF4-FFF2-40B4-BE49-F238E27FC236}">
                <a16:creationId xmlns:a16="http://schemas.microsoft.com/office/drawing/2014/main" id="{DB53F6A0-F18B-4839-970B-1A0241C6DC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1237" y="1714833"/>
            <a:ext cx="2356553" cy="2356553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3E6847C2-43FD-431F-9748-7F4A1F72CE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678548" y="5931153"/>
            <a:ext cx="2256277" cy="75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5D658B6-C3E5-4986-A0D1-E1CA6B85DFC8}"/>
              </a:ext>
            </a:extLst>
          </p:cNvPr>
          <p:cNvSpPr txBox="1"/>
          <p:nvPr userDrawn="1"/>
        </p:nvSpPr>
        <p:spPr>
          <a:xfrm>
            <a:off x="440091" y="4071386"/>
            <a:ext cx="4018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Helvetica" panose="020B0500000000000000" pitchFamily="34" charset="0"/>
              </a:rPr>
              <a:t>Contact Us</a:t>
            </a:r>
          </a:p>
        </p:txBody>
      </p:sp>
    </p:spTree>
    <p:extLst>
      <p:ext uri="{BB962C8B-B14F-4D97-AF65-F5344CB8AC3E}">
        <p14:creationId xmlns:p14="http://schemas.microsoft.com/office/powerpoint/2010/main" val="30536108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7A564-2D70-460E-848D-7F0EC91F660F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438F4-F4EC-4FD2-8B09-F7C4DE326C7D}" type="datetime1">
              <a:rPr lang="en-US" smtClean="0"/>
              <a:t>2/7/2023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789D7-8B9A-48F5-9B14-47129E4EF206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42900"/>
            <a:ext cx="12192000" cy="81991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8412" y="6208776"/>
            <a:ext cx="1527047" cy="513587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0" y="352043"/>
            <a:ext cx="12192000" cy="810895"/>
          </a:xfrm>
          <a:custGeom>
            <a:avLst/>
            <a:gdLst/>
            <a:ahLst/>
            <a:cxnLst/>
            <a:rect l="l" t="t" r="r" b="b"/>
            <a:pathLst>
              <a:path w="12192000" h="810894">
                <a:moveTo>
                  <a:pt x="12192000" y="0"/>
                </a:moveTo>
                <a:lnTo>
                  <a:pt x="0" y="0"/>
                </a:lnTo>
                <a:lnTo>
                  <a:pt x="0" y="810767"/>
                </a:lnTo>
                <a:lnTo>
                  <a:pt x="12192000" y="810767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945623" y="435863"/>
            <a:ext cx="1909571" cy="64312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702552" y="2093976"/>
            <a:ext cx="5489447" cy="476402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A97A7-5A85-4639-A5EE-3856CD9E858C}" type="datetime1">
              <a:rPr lang="en-US" smtClean="0"/>
              <a:t>2/7/2023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85FBC-15E3-41B0-9EF2-3541669D2A71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123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183A-C9E4-4CA2-90B1-4D76BB5F0677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8486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59615-7A86-4FFE-A097-466B17201C39}" type="datetime1">
              <a:rPr lang="en-US" smtClean="0"/>
              <a:t>2/7/2023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09147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5DB00-F34F-4DCB-9392-302075A3D175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C10EB1-B3C2-4945-87A6-A585F5503D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887684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6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342900"/>
            <a:ext cx="12192000" cy="81991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48412" y="6208776"/>
            <a:ext cx="1527047" cy="51358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8483" y="288138"/>
            <a:ext cx="9877605" cy="8458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6053" y="1482678"/>
            <a:ext cx="10433141" cy="43846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D860E-57A0-47CC-8885-4EA939BF75E0}" type="datetime1">
              <a:rPr lang="en-US" smtClean="0"/>
              <a:t>2/7/2023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 spd="med">
    <p:fade/>
  </p:transition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6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5EC0279A-D8E0-428E-A772-F4FCA3BE4360}" type="datetime1">
              <a:rPr lang="en-US" smtClean="0"/>
              <a:t>2/7/2023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9CC10EB1-B3C2-4945-87A6-A585F5503D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84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 spd="med">
    <p:fad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2">
              <a:lumMod val="75000"/>
            </a:schemeClr>
          </a:solidFill>
          <a:latin typeface="Helvetica" panose="020B0604020202020204" pitchFamily="34" charset="0"/>
          <a:ea typeface="+mj-ea"/>
          <a:cs typeface="Helvetica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Wingdings" panose="05000000000000000000" pitchFamily="2" charset="2"/>
        <a:buChar char="§"/>
        <a:defRPr sz="2200" kern="1200">
          <a:solidFill>
            <a:schemeClr val="tx2">
              <a:lumMod val="75000"/>
            </a:schemeClr>
          </a:solidFill>
          <a:latin typeface="Helvetica" panose="020B0604020202020204" pitchFamily="34" charset="0"/>
          <a:ea typeface="+mn-ea"/>
          <a:cs typeface="Helvetica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Wingdings" panose="05000000000000000000" pitchFamily="2" charset="2"/>
        <a:buChar char="§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345_799E126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8412" y="6208776"/>
              <a:ext cx="1527047" cy="51358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352043"/>
              <a:ext cx="12192000" cy="810895"/>
            </a:xfrm>
            <a:custGeom>
              <a:avLst/>
              <a:gdLst/>
              <a:ahLst/>
              <a:cxnLst/>
              <a:rect l="l" t="t" r="r" b="b"/>
              <a:pathLst>
                <a:path w="12192000" h="810894">
                  <a:moveTo>
                    <a:pt x="12192000" y="0"/>
                  </a:moveTo>
                  <a:lnTo>
                    <a:pt x="0" y="0"/>
                  </a:lnTo>
                  <a:lnTo>
                    <a:pt x="0" y="810767"/>
                  </a:lnTo>
                  <a:lnTo>
                    <a:pt x="12192000" y="810767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45623" y="435863"/>
              <a:ext cx="1909571" cy="64312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02552" y="2093976"/>
              <a:ext cx="5489447" cy="4764023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207627" y="2829770"/>
            <a:ext cx="10647567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 dirty="0">
                <a:solidFill>
                  <a:srgbClr val="FFFFFF"/>
                </a:solidFill>
                <a:latin typeface="Arial Narrow"/>
                <a:cs typeface="Arial Narrow"/>
              </a:rPr>
              <a:t>Forward Pinellas Board Orientation</a:t>
            </a:r>
            <a:endParaRPr sz="4400" dirty="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07628" y="5077010"/>
            <a:ext cx="62599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 8, 2023</a:t>
            </a:r>
            <a:endParaRPr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5602F39-B35F-4F77-A9CD-6F895724C73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</a:t>
            </a:fld>
            <a:endParaRPr lang="en-US" sz="1200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PPC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10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73287"/>
            <a:ext cx="5069405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Countywide Plan</a:t>
            </a:r>
          </a:p>
          <a:p>
            <a:pPr>
              <a:buClr>
                <a:srgbClr val="00B0F0"/>
              </a:buClr>
            </a:pPr>
            <a:endParaRPr lang="en-US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Coordinates land use planning among the 25 local governments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Board makes recommendations to the Countywide Planning Authority on amendments to the Countywide Plan Map </a:t>
            </a:r>
            <a:r>
              <a:rPr lang="en-US" b="1" dirty="0">
                <a:latin typeface="Arial Narrow" panose="020B0606020202030204" pitchFamily="34" charset="0"/>
                <a:cs typeface="Arial" panose="020B0604020202020204" pitchFamily="34" charset="0"/>
              </a:rPr>
              <a:t>(density, intensity, uses)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Coordinates land use with transportation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Other countywide priorities: jobs, affordable housing, resilience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AFD338-FDA3-49D9-84F4-F1256F202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9600" y="1257073"/>
            <a:ext cx="2380553" cy="5236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1177D4-C43F-49DE-B330-8BE9B76367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694" y="510617"/>
            <a:ext cx="1624906" cy="24154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C79156-2B14-4117-A522-8DBAEC1DAFA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298645"/>
            <a:ext cx="2056283" cy="266107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A341B9-2222-4E60-A736-92AB9ECBE1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3327" y="4083230"/>
            <a:ext cx="2056283" cy="266107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165361-BED5-457B-A839-32E6753D75A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2"/>
          <a:stretch/>
        </p:blipFill>
        <p:spPr>
          <a:xfrm>
            <a:off x="10180320" y="3544764"/>
            <a:ext cx="1897973" cy="283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8621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PPC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11</a:t>
            </a:fld>
            <a:endParaRPr lang="en-US" sz="1200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7975F49-F382-4371-A74E-E4228F4C8A85}"/>
              </a:ext>
            </a:extLst>
          </p:cNvPr>
          <p:cNvSpPr txBox="1">
            <a:spLocks/>
          </p:cNvSpPr>
          <p:nvPr/>
        </p:nvSpPr>
        <p:spPr>
          <a:xfrm>
            <a:off x="762000" y="1173287"/>
            <a:ext cx="5069405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Local Assistance</a:t>
            </a:r>
          </a:p>
          <a:p>
            <a:pPr>
              <a:buClr>
                <a:srgbClr val="00B0F0"/>
              </a:buClr>
            </a:pPr>
            <a:endParaRPr lang="en-US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Interlocal agreement for planning services with the 25 local governments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Costs are negotiated as scope is defined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Local government support on an “as-needed” basis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Mapping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GIS / Data analytics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Comprehensive Plans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Land Development Regulations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Pilot Programs (grants)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Planner-In-Residence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7" name="Picture 6" descr="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1936D1F8-BCB9-4994-B757-D559F6F1C5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23" b="8642"/>
          <a:stretch/>
        </p:blipFill>
        <p:spPr bwMode="auto">
          <a:xfrm>
            <a:off x="6117242" y="1676400"/>
            <a:ext cx="5321996" cy="27463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203182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PPC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12</a:t>
            </a:fld>
            <a:endParaRPr lang="en-US" sz="1200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7975F49-F382-4371-A74E-E4228F4C8A85}"/>
              </a:ext>
            </a:extLst>
          </p:cNvPr>
          <p:cNvSpPr txBox="1">
            <a:spLocks/>
          </p:cNvSpPr>
          <p:nvPr/>
        </p:nvSpPr>
        <p:spPr>
          <a:xfrm>
            <a:off x="762000" y="1173287"/>
            <a:ext cx="5181600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Interagency Coordination</a:t>
            </a:r>
          </a:p>
          <a:p>
            <a:pPr>
              <a:buClr>
                <a:srgbClr val="00B0F0"/>
              </a:buClr>
            </a:pPr>
            <a:endParaRPr lang="en-US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Planners Advisory Committee (PAC)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New Legislation, Emerging Trends</a:t>
            </a:r>
          </a:p>
          <a:p>
            <a:pPr marL="457200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Specific-Purpose Subcommittee(s) / Knowledge Exchange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Self-Storage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Microbreweries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Urban Agriculture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Missing Middle Housing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Transit-Oriented Development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Hurricane Shelter Impact Mitigation Fee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Countywide Housing Compact, Economic Leadership Symposium, etc.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BE00769-44BA-46C8-80DE-4160245C4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990" y="1752600"/>
            <a:ext cx="476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81233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71967-2A55-474A-98A0-C485629CC0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13</a:t>
            </a:fld>
            <a:endParaRPr lang="en-US"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7371679-7398-4AF9-8BAB-454FDC2B7135}"/>
              </a:ext>
            </a:extLst>
          </p:cNvPr>
          <p:cNvSpPr txBox="1"/>
          <p:nvPr/>
        </p:nvSpPr>
        <p:spPr>
          <a:xfrm>
            <a:off x="1207627" y="2829770"/>
            <a:ext cx="10647567" cy="1267655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 dirty="0">
                <a:solidFill>
                  <a:srgbClr val="FFFFFF"/>
                </a:solidFill>
                <a:latin typeface="Arial Narrow"/>
                <a:cs typeface="Arial Narrow"/>
              </a:rPr>
              <a:t>Key Pinellas Metropolitan Planning Organization (MPO) Functions</a:t>
            </a:r>
            <a:endParaRPr lang="en-US" sz="4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123057823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/>
              <a:t>Key MPO Functions</a:t>
            </a:r>
            <a:endParaRPr lang="en-US"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14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43000"/>
            <a:ext cx="7848600" cy="5545378"/>
          </a:xfrm>
          <a:prstGeom prst="rect">
            <a:avLst/>
          </a:prstGeom>
        </p:spPr>
        <p:txBody>
          <a:bodyPr wrap="square" lIns="0" tIns="0" rIns="0" bIns="0">
            <a:normAutofit lnSpcReduction="10000"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Federal and State Requirements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Long Range Transportation Plan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Adopted every five years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Fiscally constrained for the 20- year planning horizon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Socioeconomic data forecasting, financial revenue projections, assessment of needs, determination of cost feasibility and public outreach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Transportation Improvement Program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Adopted twice annually with federal/state and local government work programs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Congestion Management Process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Identifies causes of congestions and recommends solutions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Priority Lists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Projects must be prioritized to receive state and federal funding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Annual call for projects from local partners 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05185F8-854F-45D2-BABB-B989504C1F31}"/>
              </a:ext>
            </a:extLst>
          </p:cNvPr>
          <p:cNvGrpSpPr/>
          <p:nvPr/>
        </p:nvGrpSpPr>
        <p:grpSpPr>
          <a:xfrm>
            <a:off x="8778240" y="1736527"/>
            <a:ext cx="3275317" cy="3955297"/>
            <a:chOff x="8778240" y="1736527"/>
            <a:chExt cx="3275317" cy="3955297"/>
          </a:xfrm>
        </p:grpSpPr>
        <p:pic>
          <p:nvPicPr>
            <p:cNvPr id="7" name="Content Placeholder 3">
              <a:extLst>
                <a:ext uri="{FF2B5EF4-FFF2-40B4-BE49-F238E27FC236}">
                  <a16:creationId xmlns:a16="http://schemas.microsoft.com/office/drawing/2014/main" id="{DFC19F08-5761-4DDB-A555-5C95B013B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8240" y="1736527"/>
              <a:ext cx="3275317" cy="395529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062665F-22AD-4BEB-8A85-291833DEF2CB}"/>
                </a:ext>
              </a:extLst>
            </p:cNvPr>
            <p:cNvSpPr/>
            <p:nvPr/>
          </p:nvSpPr>
          <p:spPr>
            <a:xfrm>
              <a:off x="8778240" y="5410200"/>
              <a:ext cx="518160" cy="152400"/>
            </a:xfrm>
            <a:prstGeom prst="rect">
              <a:avLst/>
            </a:prstGeom>
            <a:solidFill>
              <a:srgbClr val="BFE4F7"/>
            </a:solidFill>
            <a:ln>
              <a:solidFill>
                <a:srgbClr val="BFE4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30202466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MPO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15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13611"/>
            <a:ext cx="11344274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Federal and State Requirements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Unified Planning Work Program (UPWP)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2-year budgeting document that identifies all planning activities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Certification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Annual review for the urbanized area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Quadrennial review for the Forward Pinellas planning area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Performance Measures and Targets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Measures set by FHWA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Targets set by Forward Pinellas for planning area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Evaluated regularly, per federal schedules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E58550-856E-4254-9829-EB5F74775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053" y="1476104"/>
            <a:ext cx="3526347" cy="457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874101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MPO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16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1" y="1143000"/>
            <a:ext cx="6705599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Federal and State Requirements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Apportionment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After each Census, MPO is required to reevaluate boundaries and voting structure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Regional Coordination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SCTPA and the TMA Leadership Group</a:t>
            </a:r>
          </a:p>
          <a:p>
            <a:pPr marL="1371600" lvl="2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Staff Directors</a:t>
            </a:r>
          </a:p>
          <a:p>
            <a:pPr marL="1371600" lvl="2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Multiuse Trails Committee</a:t>
            </a:r>
          </a:p>
          <a:p>
            <a:pPr marL="1371600" lvl="2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Transportation Regional Incentive Program </a:t>
            </a:r>
          </a:p>
          <a:p>
            <a:pPr marL="1371600" lvl="2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Regional Priorities</a:t>
            </a:r>
          </a:p>
          <a:p>
            <a:pPr lvl="2">
              <a:buClr>
                <a:srgbClr val="00B0F0"/>
              </a:buClr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  <a:cs typeface="Arial" panose="020B0604020202020204" pitchFamily="34" charset="0"/>
              </a:rPr>
              <a:t>Technical Review Team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Alliance Members – Sun Coast TPA">
            <a:extLst>
              <a:ext uri="{FF2B5EF4-FFF2-40B4-BE49-F238E27FC236}">
                <a16:creationId xmlns:a16="http://schemas.microsoft.com/office/drawing/2014/main" id="{193D9239-8FD2-492C-8519-A95FFB15E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066" y="1581693"/>
            <a:ext cx="319193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653631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MPO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17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685801" y="1143000"/>
            <a:ext cx="6476999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Forward Pinellas Special Programs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Safe Streets Pinellas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Trail Counter Program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Tri-County Bicycle Pedestrian Advisory Committee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Complete Streets Grant Program 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Bike Your City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Trail User Survey (every 4-5 years)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Crash Data Management System/Traffic Count Program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F92C6B-B664-4F5C-BEF1-46F454D42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1570083"/>
            <a:ext cx="3578506" cy="4800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93043824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71967-2A55-474A-98A0-C485629CC0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18</a:t>
            </a:fld>
            <a:endParaRPr lang="en-US"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7371679-7398-4AF9-8BAB-454FDC2B7135}"/>
              </a:ext>
            </a:extLst>
          </p:cNvPr>
          <p:cNvSpPr txBox="1"/>
          <p:nvPr/>
        </p:nvSpPr>
        <p:spPr>
          <a:xfrm>
            <a:off x="1207627" y="2829770"/>
            <a:ext cx="10647567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 dirty="0">
                <a:solidFill>
                  <a:srgbClr val="FFFFFF"/>
                </a:solidFill>
                <a:latin typeface="Arial Narrow"/>
                <a:cs typeface="Arial Narrow"/>
              </a:rPr>
              <a:t>Funding and Budgets</a:t>
            </a:r>
            <a:endParaRPr lang="en-US" sz="4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29698400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Funding and Budgets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19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43000"/>
            <a:ext cx="10134599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Relationship Between PPC, MPO &amp; Funding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The PPC’s primary revenue source is ad valorem taxes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All our employees are PPC employees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PPC and MPO have a staff services agreement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PPC pays everyone’s salaries &amp; fringe/benefits, then invoices the MPO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PPC provides the “float” for the MPO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39710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Houses in a subdivision">
            <a:extLst>
              <a:ext uri="{FF2B5EF4-FFF2-40B4-BE49-F238E27FC236}">
                <a16:creationId xmlns:a16="http://schemas.microsoft.com/office/drawing/2014/main" id="{7BF630BB-7D3D-6CCB-47C6-DF04F19FA7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0" t="6484" r="19397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7A8595-566A-42EB-AA37-B8B0D7A7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Overview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A6A83D-469C-4604-8762-51D74A97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094" y="2718054"/>
            <a:ext cx="5420106" cy="3994276"/>
          </a:xfrm>
        </p:spPr>
        <p:txBody>
          <a:bodyPr anchor="t">
            <a:normAutofit/>
          </a:bodyPr>
          <a:lstStyle/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Ice Breaker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Setting the Context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Key Pinellas Planning Council Functions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Key Metropolitan Planning Organization Functions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Funding and Budgets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Role of Staff</a:t>
            </a: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en-US" sz="2600" dirty="0">
                <a:latin typeface="Arial Narrow" panose="020B0606020202030204" pitchFamily="34" charset="0"/>
              </a:rPr>
              <a:t>Closing Remarks</a:t>
            </a:r>
          </a:p>
          <a:p>
            <a:pPr lvl="1">
              <a:spcAft>
                <a:spcPts val="600"/>
              </a:spcAft>
              <a:buClr>
                <a:srgbClr val="00B0F0"/>
              </a:buClr>
            </a:pPr>
            <a:endParaRPr lang="en-US" sz="1700" dirty="0">
              <a:latin typeface="Arial Narrow" panose="020B0606020202030204" pitchFamily="34" charset="0"/>
            </a:endParaRPr>
          </a:p>
          <a:p>
            <a:pPr marL="342900" indent="-342900">
              <a:spcAft>
                <a:spcPts val="600"/>
              </a:spcAft>
              <a:buClr>
                <a:srgbClr val="00B0F0"/>
              </a:buClr>
              <a:buFont typeface="Wingdings" panose="05000000000000000000" pitchFamily="2" charset="2"/>
              <a:buChar char="§"/>
            </a:pPr>
            <a:endParaRPr lang="en-US" sz="1700" dirty="0"/>
          </a:p>
          <a:p>
            <a:pPr>
              <a:spcAft>
                <a:spcPts val="600"/>
              </a:spcAft>
            </a:pPr>
            <a:endParaRPr lang="en-US" sz="1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648DE-4826-40EE-B07C-42A562B863B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9077706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B6F15528-21DE-4FAA-801E-634DDDAF4B2B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13904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Funding and Budgets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20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1" y="1143000"/>
            <a:ext cx="10134599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Relationship Between PPC, MPO &amp; Funding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MPO prepares reports on hours spent on tasks to determine personnel costs that are included in grant invoices to FDOT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  <a:cs typeface="Arial" panose="020B0604020202020204" pitchFamily="34" charset="0"/>
              </a:rPr>
              <a:t>PPC and MPO pay for expenses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PPC pays for expenses that are not allowable for MPO (i.e., professional memberships)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600" dirty="0">
                <a:latin typeface="Arial Narrow" panose="020B0606020202030204" pitchFamily="34" charset="0"/>
                <a:cs typeface="Arial" panose="020B0604020202020204" pitchFamily="34" charset="0"/>
              </a:rPr>
              <a:t>Joint expenses are worked out between the PPC &amp; MPO and often involve reimbursement</a:t>
            </a:r>
          </a:p>
          <a:p>
            <a:pPr marL="914400" lvl="1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endParaRPr lang="en-US" sz="26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3200" dirty="0">
                <a:latin typeface="Arial Narrow" panose="020B0606020202030204" pitchFamily="34" charset="0"/>
                <a:cs typeface="Arial" panose="020B0604020202020204" pitchFamily="34" charset="0"/>
              </a:rPr>
              <a:t>Subject to annual audits of both agencies</a:t>
            </a:r>
          </a:p>
          <a:p>
            <a:pPr marL="914400" lvl="1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26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43890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Funding and Budgets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21</a:t>
            </a:fld>
            <a:endParaRPr lang="en-US" sz="1200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218C9D9F-0F53-4E52-A0A2-C2FDF3EE08D0}"/>
              </a:ext>
            </a:extLst>
          </p:cNvPr>
          <p:cNvSpPr txBox="1">
            <a:spLocks/>
          </p:cNvSpPr>
          <p:nvPr/>
        </p:nvSpPr>
        <p:spPr>
          <a:xfrm>
            <a:off x="8737600" y="6520943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73116A50-3DD3-0944-B80F-D911E0F6BB14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Pie 4">
            <a:extLst>
              <a:ext uri="{FF2B5EF4-FFF2-40B4-BE49-F238E27FC236}">
                <a16:creationId xmlns:a16="http://schemas.microsoft.com/office/drawing/2014/main" id="{ACF05DF9-1879-47F9-B0A8-65ABBA8A8350}"/>
              </a:ext>
            </a:extLst>
          </p:cNvPr>
          <p:cNvSpPr/>
          <p:nvPr/>
        </p:nvSpPr>
        <p:spPr>
          <a:xfrm>
            <a:off x="6139023" y="1831211"/>
            <a:ext cx="1192198" cy="75160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500" kern="1200" dirty="0"/>
              <a:t> </a:t>
            </a:r>
          </a:p>
        </p:txBody>
      </p:sp>
      <p:sp>
        <p:nvSpPr>
          <p:cNvPr id="30" name="Shape 1385">
            <a:extLst>
              <a:ext uri="{FF2B5EF4-FFF2-40B4-BE49-F238E27FC236}">
                <a16:creationId xmlns:a16="http://schemas.microsoft.com/office/drawing/2014/main" id="{D548F22C-47B8-4BBF-A710-88B03B2C60FE}"/>
              </a:ext>
            </a:extLst>
          </p:cNvPr>
          <p:cNvSpPr/>
          <p:nvPr/>
        </p:nvSpPr>
        <p:spPr>
          <a:xfrm>
            <a:off x="821978" y="1695580"/>
            <a:ext cx="2490775" cy="119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3C96E1"/>
              </a:solidFill>
            </a:endParaRPr>
          </a:p>
        </p:txBody>
      </p:sp>
      <p:sp>
        <p:nvSpPr>
          <p:cNvPr id="34" name="Shape 1385">
            <a:extLst>
              <a:ext uri="{FF2B5EF4-FFF2-40B4-BE49-F238E27FC236}">
                <a16:creationId xmlns:a16="http://schemas.microsoft.com/office/drawing/2014/main" id="{5204A3C3-4D0B-45EA-A5B6-3B41DB1B470F}"/>
              </a:ext>
            </a:extLst>
          </p:cNvPr>
          <p:cNvSpPr/>
          <p:nvPr/>
        </p:nvSpPr>
        <p:spPr>
          <a:xfrm>
            <a:off x="9016840" y="1657553"/>
            <a:ext cx="2699071" cy="1055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20D37E"/>
              </a:solidFill>
            </a:endParaRPr>
          </a:p>
        </p:txBody>
      </p:sp>
      <p:sp>
        <p:nvSpPr>
          <p:cNvPr id="35" name="Shape 1385">
            <a:extLst>
              <a:ext uri="{FF2B5EF4-FFF2-40B4-BE49-F238E27FC236}">
                <a16:creationId xmlns:a16="http://schemas.microsoft.com/office/drawing/2014/main" id="{06648E68-4B18-4E95-B91A-7C438CB526FF}"/>
              </a:ext>
            </a:extLst>
          </p:cNvPr>
          <p:cNvSpPr/>
          <p:nvPr/>
        </p:nvSpPr>
        <p:spPr>
          <a:xfrm>
            <a:off x="9514602" y="2884994"/>
            <a:ext cx="2490775" cy="1187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20D37E"/>
              </a:solidFill>
            </a:endParaRPr>
          </a:p>
        </p:txBody>
      </p:sp>
      <p:sp>
        <p:nvSpPr>
          <p:cNvPr id="36" name="Shape 1385">
            <a:extLst>
              <a:ext uri="{FF2B5EF4-FFF2-40B4-BE49-F238E27FC236}">
                <a16:creationId xmlns:a16="http://schemas.microsoft.com/office/drawing/2014/main" id="{15851A15-B3AC-4224-847B-4B48C0BF6A23}"/>
              </a:ext>
            </a:extLst>
          </p:cNvPr>
          <p:cNvSpPr/>
          <p:nvPr/>
        </p:nvSpPr>
        <p:spPr>
          <a:xfrm>
            <a:off x="9550759" y="4396686"/>
            <a:ext cx="2490775" cy="11261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20D37E"/>
              </a:solidFill>
            </a:endParaRPr>
          </a:p>
        </p:txBody>
      </p:sp>
      <p:sp>
        <p:nvSpPr>
          <p:cNvPr id="37" name="Shape 1385">
            <a:extLst>
              <a:ext uri="{FF2B5EF4-FFF2-40B4-BE49-F238E27FC236}">
                <a16:creationId xmlns:a16="http://schemas.microsoft.com/office/drawing/2014/main" id="{B8430BE5-F459-443A-B081-6D0BEF178C58}"/>
              </a:ext>
            </a:extLst>
          </p:cNvPr>
          <p:cNvSpPr/>
          <p:nvPr/>
        </p:nvSpPr>
        <p:spPr>
          <a:xfrm>
            <a:off x="9091625" y="5725393"/>
            <a:ext cx="2776525" cy="1013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100" dirty="0">
              <a:solidFill>
                <a:srgbClr val="A5AAAF"/>
              </a:solidFill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E9492C56-7736-420F-9FB0-EF2933B5AE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7066170"/>
              </p:ext>
            </p:extLst>
          </p:nvPr>
        </p:nvGraphicFramePr>
        <p:xfrm>
          <a:off x="-413763" y="1843336"/>
          <a:ext cx="6814563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Diagram 38">
            <a:extLst>
              <a:ext uri="{FF2B5EF4-FFF2-40B4-BE49-F238E27FC236}">
                <a16:creationId xmlns:a16="http://schemas.microsoft.com/office/drawing/2014/main" id="{A5E694BC-7AC7-419C-B47A-004664AA53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565709"/>
              </p:ext>
            </p:extLst>
          </p:nvPr>
        </p:nvGraphicFramePr>
        <p:xfrm>
          <a:off x="5609558" y="1840925"/>
          <a:ext cx="6814563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2" name="Shape 1385">
            <a:extLst>
              <a:ext uri="{FF2B5EF4-FFF2-40B4-BE49-F238E27FC236}">
                <a16:creationId xmlns:a16="http://schemas.microsoft.com/office/drawing/2014/main" id="{C6B2153D-D8C8-494C-8077-677119CDD5F1}"/>
              </a:ext>
            </a:extLst>
          </p:cNvPr>
          <p:cNvSpPr/>
          <p:nvPr/>
        </p:nvSpPr>
        <p:spPr>
          <a:xfrm>
            <a:off x="1743676" y="1697991"/>
            <a:ext cx="2490775" cy="3199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/>
          <a:p>
            <a:pPr lvl="0" algn="ctr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r>
              <a:rPr lang="en-US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PPC Revenues</a:t>
            </a:r>
            <a:endParaRPr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Shape 1385">
            <a:extLst>
              <a:ext uri="{FF2B5EF4-FFF2-40B4-BE49-F238E27FC236}">
                <a16:creationId xmlns:a16="http://schemas.microsoft.com/office/drawing/2014/main" id="{9CAA7C26-BC51-4527-A705-D5CD2E2C46D1}"/>
              </a:ext>
            </a:extLst>
          </p:cNvPr>
          <p:cNvSpPr/>
          <p:nvPr/>
        </p:nvSpPr>
        <p:spPr>
          <a:xfrm>
            <a:off x="7771452" y="1698173"/>
            <a:ext cx="2490775" cy="3199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/>
          <a:p>
            <a:pPr lvl="0" algn="ctr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r>
              <a:rPr lang="en-US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MPO Revenues</a:t>
            </a:r>
            <a:endParaRPr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Plus Sign 3">
            <a:extLst>
              <a:ext uri="{FF2B5EF4-FFF2-40B4-BE49-F238E27FC236}">
                <a16:creationId xmlns:a16="http://schemas.microsoft.com/office/drawing/2014/main" id="{2568E837-A505-4D30-988D-711E7AD7E11F}"/>
              </a:ext>
            </a:extLst>
          </p:cNvPr>
          <p:cNvSpPr/>
          <p:nvPr/>
        </p:nvSpPr>
        <p:spPr>
          <a:xfrm>
            <a:off x="5499901" y="3533041"/>
            <a:ext cx="1192198" cy="1187767"/>
          </a:xfrm>
          <a:prstGeom prst="mathPlus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23583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Funding and Budgets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22</a:t>
            </a:fld>
            <a:endParaRPr lang="en-US" sz="1200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218C9D9F-0F53-4E52-A0A2-C2FDF3EE08D0}"/>
              </a:ext>
            </a:extLst>
          </p:cNvPr>
          <p:cNvSpPr txBox="1">
            <a:spLocks/>
          </p:cNvSpPr>
          <p:nvPr/>
        </p:nvSpPr>
        <p:spPr>
          <a:xfrm>
            <a:off x="8737600" y="6520943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73116A50-3DD3-0944-B80F-D911E0F6BB14}" type="slidenum">
              <a:rPr lang="en-US" smtClean="0">
                <a:solidFill>
                  <a:schemeClr val="bg1"/>
                </a:solidFill>
              </a:rPr>
              <a:pPr/>
              <a:t>22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Pie 4">
            <a:extLst>
              <a:ext uri="{FF2B5EF4-FFF2-40B4-BE49-F238E27FC236}">
                <a16:creationId xmlns:a16="http://schemas.microsoft.com/office/drawing/2014/main" id="{ACF05DF9-1879-47F9-B0A8-65ABBA8A8350}"/>
              </a:ext>
            </a:extLst>
          </p:cNvPr>
          <p:cNvSpPr/>
          <p:nvPr/>
        </p:nvSpPr>
        <p:spPr>
          <a:xfrm>
            <a:off x="6139023" y="1831211"/>
            <a:ext cx="1192198" cy="75160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4500" kern="1200" dirty="0"/>
              <a:t> </a:t>
            </a:r>
          </a:p>
        </p:txBody>
      </p:sp>
      <p:sp>
        <p:nvSpPr>
          <p:cNvPr id="30" name="Shape 1385">
            <a:extLst>
              <a:ext uri="{FF2B5EF4-FFF2-40B4-BE49-F238E27FC236}">
                <a16:creationId xmlns:a16="http://schemas.microsoft.com/office/drawing/2014/main" id="{D548F22C-47B8-4BBF-A710-88B03B2C60FE}"/>
              </a:ext>
            </a:extLst>
          </p:cNvPr>
          <p:cNvSpPr/>
          <p:nvPr/>
        </p:nvSpPr>
        <p:spPr>
          <a:xfrm>
            <a:off x="821978" y="1695580"/>
            <a:ext cx="2490775" cy="11925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3C96E1"/>
              </a:solidFill>
            </a:endParaRPr>
          </a:p>
        </p:txBody>
      </p:sp>
      <p:sp>
        <p:nvSpPr>
          <p:cNvPr id="34" name="Shape 1385">
            <a:extLst>
              <a:ext uri="{FF2B5EF4-FFF2-40B4-BE49-F238E27FC236}">
                <a16:creationId xmlns:a16="http://schemas.microsoft.com/office/drawing/2014/main" id="{5204A3C3-4D0B-45EA-A5B6-3B41DB1B470F}"/>
              </a:ext>
            </a:extLst>
          </p:cNvPr>
          <p:cNvSpPr/>
          <p:nvPr/>
        </p:nvSpPr>
        <p:spPr>
          <a:xfrm>
            <a:off x="9016840" y="1657553"/>
            <a:ext cx="2699071" cy="1055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20D37E"/>
              </a:solidFill>
            </a:endParaRPr>
          </a:p>
        </p:txBody>
      </p:sp>
      <p:sp>
        <p:nvSpPr>
          <p:cNvPr id="35" name="Shape 1385">
            <a:extLst>
              <a:ext uri="{FF2B5EF4-FFF2-40B4-BE49-F238E27FC236}">
                <a16:creationId xmlns:a16="http://schemas.microsoft.com/office/drawing/2014/main" id="{06648E68-4B18-4E95-B91A-7C438CB526FF}"/>
              </a:ext>
            </a:extLst>
          </p:cNvPr>
          <p:cNvSpPr/>
          <p:nvPr/>
        </p:nvSpPr>
        <p:spPr>
          <a:xfrm>
            <a:off x="9514602" y="2884994"/>
            <a:ext cx="2490775" cy="1187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000" b="1" dirty="0">
              <a:solidFill>
                <a:srgbClr val="20D37E"/>
              </a:solidFill>
            </a:endParaRPr>
          </a:p>
        </p:txBody>
      </p:sp>
      <p:sp>
        <p:nvSpPr>
          <p:cNvPr id="37" name="Shape 1385">
            <a:extLst>
              <a:ext uri="{FF2B5EF4-FFF2-40B4-BE49-F238E27FC236}">
                <a16:creationId xmlns:a16="http://schemas.microsoft.com/office/drawing/2014/main" id="{B8430BE5-F459-443A-B081-6D0BEF178C58}"/>
              </a:ext>
            </a:extLst>
          </p:cNvPr>
          <p:cNvSpPr/>
          <p:nvPr/>
        </p:nvSpPr>
        <p:spPr>
          <a:xfrm>
            <a:off x="9091625" y="5725393"/>
            <a:ext cx="2776525" cy="1013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rmAutofit/>
          </a:bodyPr>
          <a:lstStyle/>
          <a:p>
            <a:pPr lvl="0">
              <a:lnSpc>
                <a:spcPct val="100000"/>
              </a:lnSpc>
              <a:spcBef>
                <a:spcPts val="500"/>
              </a:spcBef>
              <a:defRPr sz="1800" b="0">
                <a:solidFill>
                  <a:srgbClr val="000000"/>
                </a:solidFill>
              </a:defRPr>
            </a:pPr>
            <a:endParaRPr sz="2100" dirty="0">
              <a:solidFill>
                <a:srgbClr val="A5AAAF"/>
              </a:solidFill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E26162CB-6BB2-4960-A5F6-3D8C572D25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109129"/>
              </p:ext>
            </p:extLst>
          </p:nvPr>
        </p:nvGraphicFramePr>
        <p:xfrm>
          <a:off x="1879600" y="1452880"/>
          <a:ext cx="9276080" cy="506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C06CCD2E-A1DD-46AA-A815-C930A4943AFB}"/>
              </a:ext>
            </a:extLst>
          </p:cNvPr>
          <p:cNvSpPr/>
          <p:nvPr/>
        </p:nvSpPr>
        <p:spPr>
          <a:xfrm>
            <a:off x="8875237" y="1156573"/>
            <a:ext cx="1145512" cy="592613"/>
          </a:xfrm>
          <a:prstGeom prst="wedgeRoundRectCallout">
            <a:avLst>
              <a:gd name="adj1" fmla="val -69078"/>
              <a:gd name="adj2" fmla="val 82848"/>
              <a:gd name="adj3" fmla="val 1666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0.1666 mils</a:t>
            </a: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3E2177E9-FF24-48F3-96AA-EF733CB09B55}"/>
              </a:ext>
            </a:extLst>
          </p:cNvPr>
          <p:cNvSpPr/>
          <p:nvPr/>
        </p:nvSpPr>
        <p:spPr>
          <a:xfrm>
            <a:off x="9102939" y="4812507"/>
            <a:ext cx="1145512" cy="592613"/>
          </a:xfrm>
          <a:prstGeom prst="wedgeRoundRectCallout">
            <a:avLst>
              <a:gd name="adj1" fmla="val -93894"/>
              <a:gd name="adj2" fmla="val 43958"/>
              <a:gd name="adj3" fmla="val 1666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0.0210 mils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A6A4E3C9-760D-43F5-BED5-7376E0A4903F}"/>
              </a:ext>
            </a:extLst>
          </p:cNvPr>
          <p:cNvSpPr/>
          <p:nvPr/>
        </p:nvSpPr>
        <p:spPr>
          <a:xfrm>
            <a:off x="2516305" y="4314090"/>
            <a:ext cx="1145512" cy="592613"/>
          </a:xfrm>
          <a:prstGeom prst="wedgeRoundRectCallout">
            <a:avLst>
              <a:gd name="adj1" fmla="val -38376"/>
              <a:gd name="adj2" fmla="val 135411"/>
              <a:gd name="adj3" fmla="val 16667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0.0214 mils</a:t>
            </a:r>
          </a:p>
        </p:txBody>
      </p:sp>
    </p:spTree>
    <p:extLst>
      <p:ext uri="{BB962C8B-B14F-4D97-AF65-F5344CB8AC3E}">
        <p14:creationId xmlns:p14="http://schemas.microsoft.com/office/powerpoint/2010/main" val="21723855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5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71967-2A55-474A-98A0-C485629CC0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23</a:t>
            </a:fld>
            <a:endParaRPr lang="en-US"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7371679-7398-4AF9-8BAB-454FDC2B7135}"/>
              </a:ext>
            </a:extLst>
          </p:cNvPr>
          <p:cNvSpPr txBox="1"/>
          <p:nvPr/>
        </p:nvSpPr>
        <p:spPr>
          <a:xfrm>
            <a:off x="1207627" y="2829770"/>
            <a:ext cx="10647567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 dirty="0">
                <a:solidFill>
                  <a:srgbClr val="FFFFFF"/>
                </a:solidFill>
                <a:latin typeface="Arial Narrow"/>
                <a:cs typeface="Arial Narrow"/>
              </a:rPr>
              <a:t>Role of Staff</a:t>
            </a:r>
            <a:endParaRPr lang="en-US" sz="4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40178849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187D0C-B620-40E4-A17F-8A2135211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483" y="288138"/>
            <a:ext cx="9877605" cy="677108"/>
          </a:xfrm>
        </p:spPr>
        <p:txBody>
          <a:bodyPr/>
          <a:lstStyle/>
          <a:p>
            <a:r>
              <a:rPr lang="en-US" dirty="0"/>
              <a:t>Forward Pinellas Organizational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73E069-4DDF-4E18-8404-8DCE44613A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24</a:t>
            </a:fld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E28C33F-5CA7-4109-81ED-3E815504CB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2466" r="3126"/>
          <a:stretch/>
        </p:blipFill>
        <p:spPr>
          <a:xfrm>
            <a:off x="1828800" y="1227370"/>
            <a:ext cx="9237888" cy="563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39156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/>
              <a:t>Meet the </a:t>
            </a:r>
            <a:r>
              <a:rPr lang="en-US" dirty="0"/>
              <a:t>Staff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25</a:t>
            </a:fld>
            <a:endParaRPr lang="en-US" sz="12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A87FA5-4BC5-42DF-8F2A-FC6A259CC8F0}"/>
              </a:ext>
            </a:extLst>
          </p:cNvPr>
          <p:cNvGrpSpPr/>
          <p:nvPr/>
        </p:nvGrpSpPr>
        <p:grpSpPr>
          <a:xfrm>
            <a:off x="-10510" y="1302056"/>
            <a:ext cx="12244025" cy="4960076"/>
            <a:chOff x="-10510" y="1302056"/>
            <a:chExt cx="12244025" cy="4960076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4ABE13E-B48F-4700-B288-C597520EC9AF}"/>
                </a:ext>
              </a:extLst>
            </p:cNvPr>
            <p:cNvGrpSpPr/>
            <p:nvPr/>
          </p:nvGrpSpPr>
          <p:grpSpPr>
            <a:xfrm>
              <a:off x="-10510" y="1302056"/>
              <a:ext cx="12244025" cy="4960076"/>
              <a:chOff x="-10510" y="1302056"/>
              <a:chExt cx="12244025" cy="4960076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58BEDDCB-8432-4576-A79A-CEF0B7ABDC83}"/>
                  </a:ext>
                </a:extLst>
              </p:cNvPr>
              <p:cNvGrpSpPr/>
              <p:nvPr/>
            </p:nvGrpSpPr>
            <p:grpSpPr>
              <a:xfrm>
                <a:off x="-10510" y="1302056"/>
                <a:ext cx="12244025" cy="2518186"/>
                <a:chOff x="10226" y="1163427"/>
                <a:chExt cx="12244025" cy="2518186"/>
              </a:xfrm>
            </p:grpSpPr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F9841125-96AE-4219-AE46-543A283AE3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6457" y="1195232"/>
                  <a:ext cx="1581069" cy="1939674"/>
                </a:xfrm>
                <a:prstGeom prst="rect">
                  <a:avLst/>
                </a:prstGeom>
              </p:spPr>
            </p:pic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564214AF-557F-4319-91CD-A6A3288B23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590273" y="1199087"/>
                  <a:ext cx="1503214" cy="1939674"/>
                </a:xfrm>
                <a:prstGeom prst="rect">
                  <a:avLst/>
                </a:prstGeom>
              </p:spPr>
            </p:pic>
            <p:pic>
              <p:nvPicPr>
                <p:cNvPr id="8" name="Picture 7">
                  <a:extLst>
                    <a:ext uri="{FF2B5EF4-FFF2-40B4-BE49-F238E27FC236}">
                      <a16:creationId xmlns:a16="http://schemas.microsoft.com/office/drawing/2014/main" id="{13142E08-7863-4CBB-92D8-345A82FF76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064659" y="1195232"/>
                  <a:ext cx="1575080" cy="1939674"/>
                </a:xfrm>
                <a:prstGeom prst="rect">
                  <a:avLst/>
                </a:prstGeom>
              </p:spPr>
            </p:pic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FDA8F063-5DB5-47D3-9A25-792F21D1D89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626848" y="1204283"/>
                  <a:ext cx="1575080" cy="1939674"/>
                </a:xfrm>
                <a:prstGeom prst="rect">
                  <a:avLst/>
                </a:prstGeom>
              </p:spPr>
            </p:pic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CF5B21BA-D1BC-4836-841B-EB6A6986B1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161686" y="1187331"/>
                  <a:ext cx="1575080" cy="1952029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432D8479-777C-45FD-8605-902FED35DC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710470" y="1163427"/>
                  <a:ext cx="1563103" cy="195202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53C325DC-3496-46FD-9679-A5F0A13A63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0742687" y="1205762"/>
                  <a:ext cx="1449313" cy="1921142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2DAD9815-C578-49D2-9F1E-4F1345AFF4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9202606" y="1193509"/>
                  <a:ext cx="1581069" cy="1939674"/>
                </a:xfrm>
                <a:prstGeom prst="rect">
                  <a:avLst/>
                </a:prstGeom>
              </p:spPr>
            </p:pic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EE82C4EC-C2BA-415A-8E74-A0EA064812D9}"/>
                    </a:ext>
                  </a:extLst>
                </p:cNvPr>
                <p:cNvSpPr txBox="1"/>
                <p:nvPr/>
              </p:nvSpPr>
              <p:spPr>
                <a:xfrm>
                  <a:off x="10226" y="3139157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Executive Director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96714860-7C28-4428-B011-59AF37CF1E53}"/>
                    </a:ext>
                  </a:extLst>
                </p:cNvPr>
                <p:cNvSpPr txBox="1"/>
                <p:nvPr/>
              </p:nvSpPr>
              <p:spPr>
                <a:xfrm>
                  <a:off x="1532000" y="3140766"/>
                  <a:ext cx="157381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Planning Division Manager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E5E803FC-660A-48F5-8155-97B8595CE4B7}"/>
                    </a:ext>
                  </a:extLst>
                </p:cNvPr>
                <p:cNvSpPr txBox="1"/>
                <p:nvPr/>
              </p:nvSpPr>
              <p:spPr>
                <a:xfrm>
                  <a:off x="4652404" y="3139157"/>
                  <a:ext cx="157381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Accounting and Finance Manager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9D27BB9-4404-4179-95EC-C3A2A4593E85}"/>
                    </a:ext>
                  </a:extLst>
                </p:cNvPr>
                <p:cNvSpPr txBox="1"/>
                <p:nvPr/>
              </p:nvSpPr>
              <p:spPr>
                <a:xfrm>
                  <a:off x="3099083" y="3147148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Planning Manager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812D9F5A-5C0E-4469-BE66-EFB854165135}"/>
                    </a:ext>
                  </a:extLst>
                </p:cNvPr>
                <p:cNvSpPr txBox="1"/>
                <p:nvPr/>
              </p:nvSpPr>
              <p:spPr>
                <a:xfrm>
                  <a:off x="6169291" y="3104532"/>
                  <a:ext cx="1573816" cy="5770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Executive Administrative Secretary 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6C592D7C-50EF-438A-A35A-E3DADDC8332C}"/>
                    </a:ext>
                  </a:extLst>
                </p:cNvPr>
                <p:cNvSpPr txBox="1"/>
                <p:nvPr/>
              </p:nvSpPr>
              <p:spPr>
                <a:xfrm>
                  <a:off x="9226853" y="3126517"/>
                  <a:ext cx="157381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Accounting Services Coordinator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37C3D258-2642-4A79-B713-A613A8E3F7E1}"/>
                    </a:ext>
                  </a:extLst>
                </p:cNvPr>
                <p:cNvSpPr txBox="1"/>
                <p:nvPr/>
              </p:nvSpPr>
              <p:spPr>
                <a:xfrm>
                  <a:off x="10680435" y="3121573"/>
                  <a:ext cx="157381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Accounting Services Coordinator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138FFC6-784F-449E-845F-AA21C79D9ED4}"/>
                    </a:ext>
                  </a:extLst>
                </p:cNvPr>
                <p:cNvSpPr txBox="1"/>
                <p:nvPr/>
              </p:nvSpPr>
              <p:spPr>
                <a:xfrm>
                  <a:off x="7662529" y="3126517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Secretary</a:t>
                  </a: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C35A9F52-1E89-4EFC-A31B-08D3875E179A}"/>
                  </a:ext>
                </a:extLst>
              </p:cNvPr>
              <p:cNvGrpSpPr/>
              <p:nvPr/>
            </p:nvGrpSpPr>
            <p:grpSpPr>
              <a:xfrm>
                <a:off x="2345" y="3865911"/>
                <a:ext cx="12189655" cy="2204769"/>
                <a:chOff x="2345" y="3682606"/>
                <a:chExt cx="12189655" cy="220476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8A832F4F-14F1-4C93-A8B4-B7D61CB67C1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6163028" y="3732462"/>
                  <a:ext cx="1547442" cy="1905592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3425A12C-6812-4D79-8804-53BC1190F1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479656" y="3696132"/>
                  <a:ext cx="1559300" cy="1923975"/>
                </a:xfrm>
                <a:prstGeom prst="rect">
                  <a:avLst/>
                </a:prstGeom>
              </p:spPr>
            </p:pic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3407DF5A-9296-4966-AA84-22D91D0BCB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022224" y="3707953"/>
                  <a:ext cx="1612660" cy="1930101"/>
                </a:xfrm>
                <a:prstGeom prst="rect">
                  <a:avLst/>
                </a:prstGeom>
              </p:spPr>
            </p:pic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E77D8543-C61D-4F6C-BCD9-EFFDA3992D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4625104" y="3713698"/>
                  <a:ext cx="1565228" cy="1936228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E73089C6-6C12-47BF-B3DB-B8F9352BAD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5"/>
                <a:srcRect b="1433"/>
                <a:stretch/>
              </p:blipFill>
              <p:spPr>
                <a:xfrm>
                  <a:off x="7700936" y="3729399"/>
                  <a:ext cx="1565228" cy="1896402"/>
                </a:xfrm>
                <a:prstGeom prst="rect">
                  <a:avLst/>
                </a:prstGeom>
              </p:spPr>
            </p:pic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D3B580A4-8B8B-4333-A701-F692805AFA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345" y="3682606"/>
                  <a:ext cx="1529655" cy="191172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BAB0ED31-47A0-48F9-9FCE-C488D4F448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7"/>
                <a:srcRect b="1108"/>
                <a:stretch/>
              </p:blipFill>
              <p:spPr>
                <a:xfrm>
                  <a:off x="9232609" y="3735142"/>
                  <a:ext cx="1488153" cy="1914784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0214B4C8-E4F1-48E2-9380-2F4E87482D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0709776" y="3721739"/>
                  <a:ext cx="1482224" cy="1911720"/>
                </a:xfrm>
                <a:prstGeom prst="rect">
                  <a:avLst/>
                </a:prstGeom>
              </p:spPr>
            </p:pic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C8827DFC-AAB3-496C-8B1B-955284283AE1}"/>
                    </a:ext>
                  </a:extLst>
                </p:cNvPr>
                <p:cNvSpPr txBox="1"/>
                <p:nvPr/>
              </p:nvSpPr>
              <p:spPr>
                <a:xfrm>
                  <a:off x="1546400" y="5590958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Principal Planner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5FC057FA-21F6-46A2-846B-54662D9B9B1D}"/>
                    </a:ext>
                  </a:extLst>
                </p:cNvPr>
                <p:cNvSpPr txBox="1"/>
                <p:nvPr/>
              </p:nvSpPr>
              <p:spPr>
                <a:xfrm>
                  <a:off x="20210" y="5594326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Program Planner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E6B3EE56-39F8-46B7-AC26-6586F790626C}"/>
                    </a:ext>
                  </a:extLst>
                </p:cNvPr>
                <p:cNvSpPr txBox="1"/>
                <p:nvPr/>
              </p:nvSpPr>
              <p:spPr>
                <a:xfrm>
                  <a:off x="4601577" y="5630347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Principal Planner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FB2A06C4-72D8-4981-B2C6-0C1D27982A03}"/>
                    </a:ext>
                  </a:extLst>
                </p:cNvPr>
                <p:cNvSpPr txBox="1"/>
                <p:nvPr/>
              </p:nvSpPr>
              <p:spPr>
                <a:xfrm>
                  <a:off x="3021280" y="5633459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Principal Planner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0AFA8A74-13B1-4D97-B980-1CFE63891DB6}"/>
                    </a:ext>
                  </a:extLst>
                </p:cNvPr>
                <p:cNvSpPr txBox="1"/>
                <p:nvPr/>
              </p:nvSpPr>
              <p:spPr>
                <a:xfrm>
                  <a:off x="6181192" y="5615430"/>
                  <a:ext cx="1573816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50" b="1" dirty="0"/>
                    <a:t>Planner</a:t>
                  </a:r>
                </a:p>
              </p:txBody>
            </p:sp>
          </p:grp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DA1846AF-3C62-40AB-B838-C903E715A277}"/>
                  </a:ext>
                </a:extLst>
              </p:cNvPr>
              <p:cNvSpPr txBox="1"/>
              <p:nvPr/>
            </p:nvSpPr>
            <p:spPr>
              <a:xfrm>
                <a:off x="9205592" y="5846634"/>
                <a:ext cx="15738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/>
                  <a:t>Transportation Planner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D79F4F5-1D59-48CA-A976-89A9492391A0}"/>
                  </a:ext>
                </a:extLst>
              </p:cNvPr>
              <p:cNvSpPr txBox="1"/>
              <p:nvPr/>
            </p:nvSpPr>
            <p:spPr>
              <a:xfrm>
                <a:off x="10618184" y="5822507"/>
                <a:ext cx="15738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/>
                  <a:t>Communications &amp; Outreach Specialist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C112C04-3198-47EC-BAB5-20595A4AD5EF}"/>
                  </a:ext>
                </a:extLst>
              </p:cNvPr>
              <p:cNvSpPr txBox="1"/>
              <p:nvPr/>
            </p:nvSpPr>
            <p:spPr>
              <a:xfrm>
                <a:off x="7723368" y="5804692"/>
                <a:ext cx="157381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50" b="1" dirty="0"/>
                  <a:t>Active Transportation Planner</a:t>
                </a:r>
              </a:p>
            </p:txBody>
          </p:sp>
        </p:grpSp>
        <p:pic>
          <p:nvPicPr>
            <p:cNvPr id="4" name="Picture 3" descr="A picture containing person, wall, indoor, person&#10;&#10;Description automatically generated">
              <a:extLst>
                <a:ext uri="{FF2B5EF4-FFF2-40B4-BE49-F238E27FC236}">
                  <a16:creationId xmlns:a16="http://schemas.microsoft.com/office/drawing/2014/main" id="{A6CDCAE6-707D-4CDD-A3FB-B129241FC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5063" y="1395446"/>
              <a:ext cx="1386216" cy="1415109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4609420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71967-2A55-474A-98A0-C485629CC0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26</a:t>
            </a:fld>
            <a:endParaRPr lang="en-US"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7371679-7398-4AF9-8BAB-454FDC2B7135}"/>
              </a:ext>
            </a:extLst>
          </p:cNvPr>
          <p:cNvSpPr txBox="1"/>
          <p:nvPr/>
        </p:nvSpPr>
        <p:spPr>
          <a:xfrm>
            <a:off x="1207627" y="2829770"/>
            <a:ext cx="10647567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 dirty="0">
                <a:solidFill>
                  <a:srgbClr val="FFFFFF"/>
                </a:solidFill>
                <a:latin typeface="Arial Narrow"/>
                <a:cs typeface="Arial Narrow"/>
              </a:rPr>
              <a:t>Closing Remarks</a:t>
            </a:r>
            <a:endParaRPr lang="en-US" sz="4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1936868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A6A83D-469C-4604-8762-51D74A97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6053" y="1482679"/>
            <a:ext cx="6790147" cy="1292662"/>
          </a:xfrm>
        </p:spPr>
        <p:txBody>
          <a:bodyPr/>
          <a:lstStyle/>
          <a:p>
            <a:pPr marL="457200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Tenured Board Members</a:t>
            </a:r>
          </a:p>
          <a:p>
            <a:pPr marL="342900" indent="-342900">
              <a:buClr>
                <a:srgbClr val="00B0F0"/>
              </a:buClr>
              <a:buFont typeface="Wingdings" panose="05000000000000000000" pitchFamily="2" charset="2"/>
              <a:buChar char="§"/>
            </a:pPr>
            <a:endParaRPr lang="en-US" sz="32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648DE-4826-40EE-B07C-42A562B863B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3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7A8595-566A-42EB-AA37-B8B0D7A7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52537"/>
            <a:ext cx="13792200" cy="677108"/>
          </a:xfrm>
        </p:spPr>
        <p:txBody>
          <a:bodyPr/>
          <a:lstStyle/>
          <a:p>
            <a:r>
              <a:rPr lang="en-US" dirty="0"/>
              <a:t>	Getting Started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BA665D8-5EFE-422F-9ED7-278E4330E7D4}"/>
              </a:ext>
            </a:extLst>
          </p:cNvPr>
          <p:cNvSpPr txBox="1">
            <a:spLocks/>
          </p:cNvSpPr>
          <p:nvPr/>
        </p:nvSpPr>
        <p:spPr>
          <a:xfrm>
            <a:off x="906053" y="2165747"/>
            <a:ext cx="10371548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B0F0"/>
              </a:buClr>
            </a:pPr>
            <a:r>
              <a:rPr lang="en-US" sz="3600" b="1" dirty="0"/>
              <a:t>What do you know now that you wish you knew when you first joined the Forward Pinellas Board?</a:t>
            </a:r>
          </a:p>
          <a:p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E7E4A8C-086A-47BA-B4FB-F86D9C3CDFF1}"/>
              </a:ext>
            </a:extLst>
          </p:cNvPr>
          <p:cNvSpPr txBox="1">
            <a:spLocks/>
          </p:cNvSpPr>
          <p:nvPr/>
        </p:nvSpPr>
        <p:spPr>
          <a:xfrm>
            <a:off x="906053" y="3972341"/>
            <a:ext cx="6790147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New Board Members</a:t>
            </a:r>
          </a:p>
          <a:p>
            <a:pPr marL="342900" indent="-342900">
              <a:buClr>
                <a:srgbClr val="00B0F0"/>
              </a:buClr>
              <a:buFont typeface="Wingdings" panose="05000000000000000000" pitchFamily="2" charset="2"/>
              <a:buChar char="§"/>
            </a:pPr>
            <a:endParaRPr lang="en-US" sz="3200" dirty="0"/>
          </a:p>
          <a:p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5E57682-07A5-42B9-BB87-47411FF4895B}"/>
              </a:ext>
            </a:extLst>
          </p:cNvPr>
          <p:cNvSpPr txBox="1">
            <a:spLocks/>
          </p:cNvSpPr>
          <p:nvPr/>
        </p:nvSpPr>
        <p:spPr>
          <a:xfrm>
            <a:off x="906053" y="4618672"/>
            <a:ext cx="10371548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00B0F0"/>
              </a:buClr>
            </a:pPr>
            <a:r>
              <a:rPr lang="en-US" sz="3600" b="1" dirty="0"/>
              <a:t>What do you most need to know to be an effective Forward Pinellas Board member?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25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A6A83D-469C-4604-8762-51D74A97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53" y="1219200"/>
            <a:ext cx="5837647" cy="4809009"/>
          </a:xfrm>
        </p:spPr>
        <p:txBody>
          <a:bodyPr/>
          <a:lstStyle/>
          <a:p>
            <a:endParaRPr lang="en-US" sz="105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Who We Are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Policy-making and planning agency consisting of Pinellas Planning Council and Pinellas County Metropolitan Planning Organization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Guide integrated transportation and land use solutions that together create connections and vibrant communities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Countywide responsibilities with regional and local perspective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648DE-4826-40EE-B07C-42A562B863B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4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7A8595-566A-42EB-AA37-B8B0D7A7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81565"/>
            <a:ext cx="13792200" cy="677108"/>
          </a:xfrm>
        </p:spPr>
        <p:txBody>
          <a:bodyPr/>
          <a:lstStyle/>
          <a:p>
            <a:r>
              <a:rPr lang="en-US" dirty="0"/>
              <a:t>	Setting the Context</a:t>
            </a:r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C8BE1CCA-FCBA-4836-BC78-F9F139C1D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463" y="1207684"/>
            <a:ext cx="4407824" cy="570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08154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648DE-4826-40EE-B07C-42A562B863B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5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7A8595-566A-42EB-AA37-B8B0D7A7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81565"/>
            <a:ext cx="13792200" cy="677108"/>
          </a:xfrm>
        </p:spPr>
        <p:txBody>
          <a:bodyPr/>
          <a:lstStyle/>
          <a:p>
            <a:r>
              <a:rPr lang="en-US" dirty="0"/>
              <a:t>	Setting the Context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CE71E2F-82A0-4101-AC8B-51EA00DA4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953" y="1219200"/>
            <a:ext cx="10562047" cy="4532010"/>
          </a:xfrm>
        </p:spPr>
        <p:txBody>
          <a:bodyPr/>
          <a:lstStyle/>
          <a:p>
            <a:endParaRPr lang="en-US" sz="105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Mission Statement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Forward Pinellas will provide leadership to align resources and plans that help to achieve a compelling vision for Pinellas County, our individual communities and our region.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We will do so by:</a:t>
            </a:r>
          </a:p>
          <a:p>
            <a:pPr marL="800100" lvl="1" indent="-3429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</a:rPr>
              <a:t>Creating integrated land use and transportation plans that provide viable mobility options and sustainable development patterns;</a:t>
            </a:r>
          </a:p>
          <a:p>
            <a:pPr marL="800100" lvl="1" indent="-3429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</a:rPr>
              <a:t>Engaging the public in the development of transportation and land use plans;</a:t>
            </a:r>
          </a:p>
          <a:p>
            <a:pPr marL="800100" lvl="1" indent="-3429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</a:rPr>
              <a:t>Forging effective partnerships among public agencies, citizens and the business community;</a:t>
            </a:r>
          </a:p>
          <a:p>
            <a:pPr marL="800100" lvl="1" indent="-3429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</a:rPr>
              <a:t>Defining cost-effective strategies to meet the transportation and land use goals of Pinellas County; and</a:t>
            </a:r>
          </a:p>
          <a:p>
            <a:pPr marL="800100" lvl="1" indent="-342900">
              <a:buClr>
                <a:srgbClr val="20D37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 Narrow" panose="020B0606020202030204" pitchFamily="34" charset="0"/>
              </a:rPr>
              <a:t>Setting priorities for sound public investment in transportation improvements.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03859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A6A83D-469C-4604-8762-51D74A97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1753" y="1262882"/>
            <a:ext cx="5990047" cy="4616648"/>
          </a:xfrm>
        </p:spPr>
        <p:txBody>
          <a:bodyPr/>
          <a:lstStyle/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Merger of two agencies in 2014-2015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One of 27 MPOs in Florida, but…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Unique setup with one governing board having both land use and transportation responsibilities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Dependent special district 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Dedicated local funding source</a:t>
            </a:r>
          </a:p>
          <a:p>
            <a:pPr lvl="1">
              <a:buClr>
                <a:srgbClr val="00B0F0"/>
              </a:buClr>
            </a:pPr>
            <a:endParaRPr lang="en-US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Cultural change and rebrand as Forward Pinellas in 2016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/>
              <a:t>Forum for technical assistance, setting priorities and building consensus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648DE-4826-40EE-B07C-42A562B863B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6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C7A8595-566A-42EB-AA37-B8B0D7A7C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81565"/>
            <a:ext cx="13792200" cy="677108"/>
          </a:xfrm>
        </p:spPr>
        <p:txBody>
          <a:bodyPr/>
          <a:lstStyle/>
          <a:p>
            <a:r>
              <a:rPr lang="en-US" dirty="0"/>
              <a:t>	Setting the Context</a:t>
            </a:r>
          </a:p>
        </p:txBody>
      </p:sp>
      <p:pic>
        <p:nvPicPr>
          <p:cNvPr id="5" name="Picture 4" descr="A group of people sitting around a table looking at a map&#10;&#10;Description automatically generated with medium confidence">
            <a:extLst>
              <a:ext uri="{FF2B5EF4-FFF2-40B4-BE49-F238E27FC236}">
                <a16:creationId xmlns:a16="http://schemas.microsoft.com/office/drawing/2014/main" id="{C6E09860-556E-4395-A331-4395EE4AD7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240" y="1322263"/>
            <a:ext cx="3392658" cy="2544494"/>
          </a:xfrm>
          <a:prstGeom prst="rect">
            <a:avLst/>
          </a:prstGeom>
        </p:spPr>
      </p:pic>
      <p:pic>
        <p:nvPicPr>
          <p:cNvPr id="10" name="Picture 9" descr="People sitting at a table under umbrellas&#10;&#10;Description automatically generated with medium confidence">
            <a:extLst>
              <a:ext uri="{FF2B5EF4-FFF2-40B4-BE49-F238E27FC236}">
                <a16:creationId xmlns:a16="http://schemas.microsoft.com/office/drawing/2014/main" id="{0C4B15F8-8A3B-4C7A-B85D-1B193940C1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0" t="1937" r="790" b="20184"/>
          <a:stretch/>
        </p:blipFill>
        <p:spPr>
          <a:xfrm>
            <a:off x="6781799" y="3720882"/>
            <a:ext cx="4800601" cy="280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18692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71967-2A55-474A-98A0-C485629CC0F7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7</a:t>
            </a:fld>
            <a:endParaRPr lang="en-US"/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47371679-7398-4AF9-8BAB-454FDC2B7135}"/>
              </a:ext>
            </a:extLst>
          </p:cNvPr>
          <p:cNvSpPr txBox="1"/>
          <p:nvPr/>
        </p:nvSpPr>
        <p:spPr>
          <a:xfrm>
            <a:off x="1207627" y="2829770"/>
            <a:ext cx="10647567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>
              <a:lnSpc>
                <a:spcPts val="4640"/>
              </a:lnSpc>
              <a:spcBef>
                <a:spcPts val="685"/>
              </a:spcBef>
            </a:pPr>
            <a:r>
              <a:rPr lang="en-US" sz="4400" b="1" spc="-30">
                <a:solidFill>
                  <a:srgbClr val="FFFFFF"/>
                </a:solidFill>
                <a:latin typeface="Arial Narrow"/>
                <a:cs typeface="Arial Narrow"/>
              </a:rPr>
              <a:t>Key Pinellas Planning Council (PPC) Functions</a:t>
            </a:r>
            <a:endParaRPr lang="en-US" sz="4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55759267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PPC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8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73287"/>
            <a:ext cx="5069405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History of the Agency</a:t>
            </a:r>
          </a:p>
          <a:p>
            <a:pPr>
              <a:buClr>
                <a:srgbClr val="00B0F0"/>
              </a:buClr>
            </a:pPr>
            <a:endParaRPr lang="en-US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Became separate from the Pinellas County government in 1988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Land use coordination among all 25 local governments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13 elected officials from local governments around the county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</a:rPr>
              <a:t>Advisory to the Board of County Commissioners (acting as the Countywide Planning Authority)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22B2FF-8E2E-4DE4-8526-313C3C0FE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174" y="3056579"/>
            <a:ext cx="5833872" cy="24627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A44000-DC52-43F8-A2EC-B871DEBE90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378" y="1872703"/>
            <a:ext cx="5592749" cy="80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3472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483" y="288138"/>
            <a:ext cx="9877605" cy="762274"/>
          </a:xfrm>
          <a:prstGeom prst="rect">
            <a:avLst/>
          </a:prstGeom>
        </p:spPr>
        <p:txBody>
          <a:bodyPr vert="horz" wrap="square" lIns="0" tIns="84342" rIns="0" bIns="0" rtlCol="0">
            <a:spAutoFit/>
          </a:bodyPr>
          <a:lstStyle/>
          <a:p>
            <a:pPr marL="730885">
              <a:lnSpc>
                <a:spcPct val="100000"/>
              </a:lnSpc>
              <a:spcBef>
                <a:spcPts val="105"/>
              </a:spcBef>
            </a:pPr>
            <a:r>
              <a:rPr lang="en-US" dirty="0"/>
              <a:t>Key PPC Functions</a:t>
            </a:r>
            <a:endParaRPr spc="-1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0516D-2B5D-4023-8938-B4BCC8260216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184666"/>
          </a:xfrm>
        </p:spPr>
        <p:txBody>
          <a:bodyPr/>
          <a:lstStyle/>
          <a:p>
            <a:fld id="{B6F15528-21DE-4FAA-801E-634DDDAF4B2B}" type="slidenum">
              <a:rPr lang="en-US" sz="1200" smtClean="0"/>
              <a:t>9</a:t>
            </a:fld>
            <a:endParaRPr lang="en-US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AAACE24-6DFE-4214-80D1-A47330A4C5F1}"/>
              </a:ext>
            </a:extLst>
          </p:cNvPr>
          <p:cNvSpPr txBox="1">
            <a:spLocks/>
          </p:cNvSpPr>
          <p:nvPr/>
        </p:nvSpPr>
        <p:spPr>
          <a:xfrm>
            <a:off x="762000" y="1173287"/>
            <a:ext cx="6172200" cy="529698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>
            <a:lvl1pPr marL="0">
              <a:defRPr sz="2400" b="0" i="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en-US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r>
              <a:rPr lang="en-US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History of the Agency</a:t>
            </a:r>
          </a:p>
          <a:p>
            <a:pPr>
              <a:buClr>
                <a:srgbClr val="00B0F0"/>
              </a:buClr>
            </a:pPr>
            <a:endParaRPr lang="en-US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Merged with the MPO in 2014 and became Forward Pinellas - Chapter 2012-245, Laws of Florida (Special Act)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PPC still exists as a legal entity 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All agency staff are PPC employees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 Narrow" panose="020B0606020202030204" pitchFamily="34" charset="0"/>
                <a:cs typeface="Arial" panose="020B0604020202020204" pitchFamily="34" charset="0"/>
              </a:rPr>
              <a:t>Original PPC functions are still maintained; stronger influence of land use considerations in transportation decision-making</a:t>
            </a: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dirty="0">
              <a:latin typeface="Arial Narrow" panose="020B0606020202030204" pitchFamily="34" charset="0"/>
            </a:endParaRPr>
          </a:p>
          <a:p>
            <a:pPr marL="457200" indent="-45720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3200" dirty="0">
              <a:latin typeface="Arial Narrow" panose="020B060602020203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EF324A-DE3B-4F78-BD07-77E8C8F9C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0" y="1688180"/>
            <a:ext cx="3292549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6713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Custom 2">
      <a:dk1>
        <a:srgbClr val="B4D24E"/>
      </a:dk1>
      <a:lt1>
        <a:sysClr val="window" lastClr="FFFFFF"/>
      </a:lt1>
      <a:dk2>
        <a:srgbClr val="A6A6A6"/>
      </a:dk2>
      <a:lt2>
        <a:srgbClr val="50B879"/>
      </a:lt2>
      <a:accent1>
        <a:srgbClr val="53A6DC"/>
      </a:accent1>
      <a:accent2>
        <a:srgbClr val="B4D21E"/>
      </a:accent2>
      <a:accent3>
        <a:srgbClr val="0F111E"/>
      </a:accent3>
      <a:accent4>
        <a:srgbClr val="0F111E"/>
      </a:accent4>
      <a:accent5>
        <a:srgbClr val="0F111E"/>
      </a:accent5>
      <a:accent6>
        <a:srgbClr val="0F111E"/>
      </a:accent6>
      <a:hlink>
        <a:srgbClr val="0F111E"/>
      </a:hlink>
      <a:folHlink>
        <a:srgbClr val="0F111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3842</TotalTime>
  <Words>1225</Words>
  <Application>Microsoft Office PowerPoint</Application>
  <PresentationFormat>Widescreen</PresentationFormat>
  <Paragraphs>311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Narrow</vt:lpstr>
      <vt:lpstr>Calibri</vt:lpstr>
      <vt:lpstr>Helvetica</vt:lpstr>
      <vt:lpstr>Wingdings</vt:lpstr>
      <vt:lpstr>Office Theme</vt:lpstr>
      <vt:lpstr>1_Custom Design</vt:lpstr>
      <vt:lpstr>PowerPoint Presentation</vt:lpstr>
      <vt:lpstr>Overview</vt:lpstr>
      <vt:lpstr> Getting Started</vt:lpstr>
      <vt:lpstr> Setting the Context</vt:lpstr>
      <vt:lpstr> Setting the Context</vt:lpstr>
      <vt:lpstr> Setting the Context</vt:lpstr>
      <vt:lpstr>PowerPoint Presentation</vt:lpstr>
      <vt:lpstr>Key PPC Functions</vt:lpstr>
      <vt:lpstr>Key PPC Functions</vt:lpstr>
      <vt:lpstr>Key PPC Functions</vt:lpstr>
      <vt:lpstr>Key PPC Functions</vt:lpstr>
      <vt:lpstr>Key PPC Functions</vt:lpstr>
      <vt:lpstr>PowerPoint Presentation</vt:lpstr>
      <vt:lpstr>Key MPO Functions</vt:lpstr>
      <vt:lpstr>Key MPO Functions</vt:lpstr>
      <vt:lpstr>Key MPO Functions</vt:lpstr>
      <vt:lpstr>Key MPO Functions</vt:lpstr>
      <vt:lpstr>PowerPoint Presentation</vt:lpstr>
      <vt:lpstr>Funding and Budgets</vt:lpstr>
      <vt:lpstr>Funding and Budgets</vt:lpstr>
      <vt:lpstr>Funding and Budgets</vt:lpstr>
      <vt:lpstr>Funding and Budgets</vt:lpstr>
      <vt:lpstr>PowerPoint Presentation</vt:lpstr>
      <vt:lpstr>Forward Pinellas Organizational Chart</vt:lpstr>
      <vt:lpstr>Meet the Staff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Gainor</dc:creator>
  <cp:lastModifiedBy>Chatman, Rodney S</cp:lastModifiedBy>
  <cp:revision>82</cp:revision>
  <dcterms:created xsi:type="dcterms:W3CDTF">2022-09-27T15:55:57Z</dcterms:created>
  <dcterms:modified xsi:type="dcterms:W3CDTF">2023-02-07T19:58:44Z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0x010100E6EABB6084BEE14A8E544F7CEFA75721</vt:lpwstr>
  </property>
  <property fmtid="{D5CDD505-2E9C-101B-9397-08002B2CF9AE}" pid="3" name="Created">
    <vt:filetime>2022-09-27T00:00:00Z</vt:filetime>
  </property>
  <property fmtid="{D5CDD505-2E9C-101B-9397-08002B2CF9AE}" pid="4" name="Creator">
    <vt:lpwstr>Acrobat PDFMaker 22 for PowerPoint</vt:lpwstr>
  </property>
  <property fmtid="{D5CDD505-2E9C-101B-9397-08002B2CF9AE}" pid="5" name="LastSaved">
    <vt:filetime>2022-09-27T00:00:00Z</vt:filetime>
  </property>
  <property fmtid="{D5CDD505-2E9C-101B-9397-08002B2CF9AE}" pid="6" name="Producer">
    <vt:lpwstr>Adobe PDF Library 22.2.244</vt:lpwstr>
  </property>
</Properties>
</file>