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62" r:id="rId3"/>
    <p:sldId id="263" r:id="rId4"/>
    <p:sldId id="264" r:id="rId5"/>
    <p:sldId id="267" r:id="rId6"/>
    <p:sldId id="265" r:id="rId7"/>
    <p:sldId id="272" r:id="rId8"/>
    <p:sldId id="269" r:id="rId9"/>
    <p:sldId id="270" r:id="rId10"/>
    <p:sldId id="266" r:id="rId11"/>
    <p:sldId id="273" r:id="rId12"/>
    <p:sldId id="271"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9DB"/>
    <a:srgbClr val="EAEAEB"/>
    <a:srgbClr val="B7B8BA"/>
    <a:srgbClr val="7E8590"/>
    <a:srgbClr val="53A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9" autoAdjust="0"/>
    <p:restoredTop sz="72990" autoAdjust="0"/>
  </p:normalViewPr>
  <p:slideViewPr>
    <p:cSldViewPr snapToGrid="0" snapToObjects="1">
      <p:cViewPr varScale="1">
        <p:scale>
          <a:sx n="52" d="100"/>
          <a:sy n="52" d="100"/>
        </p:scale>
        <p:origin x="1260" y="7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6" d="100"/>
          <a:sy n="86" d="100"/>
        </p:scale>
        <p:origin x="-37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75253-AA1E-BC46-8390-9C72E9BB2DC7}" type="datetimeFigureOut">
              <a:rPr lang="en-US" smtClean="0"/>
              <a:t>6/25/2021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3D454-FE52-D24A-9378-073B0FE2F158}" type="slidenum">
              <a:rPr lang="en-US" smtClean="0"/>
              <a:t>‹#›</a:t>
            </a:fld>
            <a:endParaRPr lang="en-US"/>
          </a:p>
        </p:txBody>
      </p:sp>
    </p:spTree>
    <p:extLst>
      <p:ext uri="{BB962C8B-B14F-4D97-AF65-F5344CB8AC3E}">
        <p14:creationId xmlns:p14="http://schemas.microsoft.com/office/powerpoint/2010/main" val="1092458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MCAT have also received funding through the MPO to improve Route 99 to 20-minute service (currently its 30-minute service.)  The new schedule still has three SCAT buses and will now be using 4 MCAT buses They plan to start the new service in December 2021 or January 2022.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Route 99</a:t>
            </a:r>
          </a:p>
          <a:p>
            <a:pPr lvl="0"/>
            <a:r>
              <a:rPr lang="en-US" sz="1200" kern="1200" dirty="0">
                <a:solidFill>
                  <a:schemeClr val="tx1"/>
                </a:solidFill>
                <a:effectLst/>
                <a:latin typeface="+mn-lt"/>
                <a:ea typeface="+mn-ea"/>
                <a:cs typeface="+mn-cs"/>
              </a:rPr>
              <a:t>30-minute Frequency (soon to be 20 minutes starting in Dec 2021/Jan 2022)</a:t>
            </a:r>
          </a:p>
          <a:p>
            <a:pPr lvl="0"/>
            <a:r>
              <a:rPr lang="en-US" sz="1200" kern="1200" dirty="0">
                <a:solidFill>
                  <a:schemeClr val="tx1"/>
                </a:solidFill>
                <a:effectLst/>
                <a:latin typeface="+mn-lt"/>
                <a:ea typeface="+mn-ea"/>
                <a:cs typeface="+mn-cs"/>
              </a:rPr>
              <a:t>Operates all day Monday – Saturday from about 5:00 AM to 10 PM </a:t>
            </a:r>
          </a:p>
          <a:p>
            <a:pPr lvl="0"/>
            <a:r>
              <a:rPr lang="en-US" sz="1200" kern="1200" dirty="0">
                <a:solidFill>
                  <a:schemeClr val="tx1"/>
                </a:solidFill>
                <a:effectLst/>
                <a:latin typeface="+mn-lt"/>
                <a:ea typeface="+mn-ea"/>
                <a:cs typeface="+mn-cs"/>
              </a:rPr>
              <a:t>Length of route is 15.2 miles each way (about 30 miles roundtrip)</a:t>
            </a:r>
          </a:p>
        </p:txBody>
      </p:sp>
      <p:sp>
        <p:nvSpPr>
          <p:cNvPr id="4" name="Slide Number Placeholder 3"/>
          <p:cNvSpPr>
            <a:spLocks noGrp="1"/>
          </p:cNvSpPr>
          <p:nvPr>
            <p:ph type="sldNum" sz="quarter" idx="5"/>
          </p:nvPr>
        </p:nvSpPr>
        <p:spPr/>
        <p:txBody>
          <a:bodyPr/>
          <a:lstStyle/>
          <a:p>
            <a:fld id="{6D73D454-FE52-D24A-9378-073B0FE2F158}" type="slidenum">
              <a:rPr lang="en-US" smtClean="0"/>
              <a:t>3</a:t>
            </a:fld>
            <a:endParaRPr lang="en-US"/>
          </a:p>
        </p:txBody>
      </p:sp>
    </p:spTree>
    <p:extLst>
      <p:ext uri="{BB962C8B-B14F-4D97-AF65-F5344CB8AC3E}">
        <p14:creationId xmlns:p14="http://schemas.microsoft.com/office/powerpoint/2010/main" val="64112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MCAT data shows between Jan and March 2019, approx. 580 riders boarded at Sarasota County stops and approx. 1,030 riders boarded at Manatee County stops. </a:t>
            </a:r>
          </a:p>
          <a:p>
            <a:endParaRPr lang="en-US" dirty="0"/>
          </a:p>
        </p:txBody>
      </p:sp>
      <p:sp>
        <p:nvSpPr>
          <p:cNvPr id="4" name="Slide Number Placeholder 3"/>
          <p:cNvSpPr>
            <a:spLocks noGrp="1"/>
          </p:cNvSpPr>
          <p:nvPr>
            <p:ph type="sldNum" sz="quarter" idx="5"/>
          </p:nvPr>
        </p:nvSpPr>
        <p:spPr/>
        <p:txBody>
          <a:bodyPr/>
          <a:lstStyle/>
          <a:p>
            <a:fld id="{6D73D454-FE52-D24A-9378-073B0FE2F158}" type="slidenum">
              <a:rPr lang="en-US" smtClean="0"/>
              <a:t>4</a:t>
            </a:fld>
            <a:endParaRPr lang="en-US"/>
          </a:p>
        </p:txBody>
      </p:sp>
    </p:spTree>
    <p:extLst>
      <p:ext uri="{BB962C8B-B14F-4D97-AF65-F5344CB8AC3E}">
        <p14:creationId xmlns:p14="http://schemas.microsoft.com/office/powerpoint/2010/main" val="177415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for funding by FHWA- </a:t>
            </a:r>
            <a:r>
              <a:rPr lang="en-US" sz="1200" b="0" i="0" u="none" strike="noStrike" kern="1200" baseline="0" dirty="0">
                <a:solidFill>
                  <a:schemeClr val="tx1"/>
                </a:solidFill>
                <a:latin typeface="+mn-lt"/>
                <a:ea typeface="+mn-ea"/>
                <a:cs typeface="+mn-cs"/>
              </a:rPr>
              <a:t>In May 2006, the Department announced a major initiative to reduce transportation system congestion. This plan, the </a:t>
            </a:r>
            <a:r>
              <a:rPr lang="en-US" sz="1200" b="0" i="1" u="none" strike="noStrike" kern="1200" baseline="0" dirty="0">
                <a:solidFill>
                  <a:schemeClr val="tx1"/>
                </a:solidFill>
                <a:latin typeface="+mn-lt"/>
                <a:ea typeface="+mn-ea"/>
                <a:cs typeface="+mn-cs"/>
              </a:rPr>
              <a:t>National Strategy to Reduce Congestion on America's Transportation Network </a:t>
            </a:r>
            <a:r>
              <a:rPr lang="en-US" sz="1200" b="0" i="0" u="none" strike="noStrike" kern="1200" baseline="0" dirty="0">
                <a:solidFill>
                  <a:schemeClr val="tx1"/>
                </a:solidFill>
                <a:latin typeface="+mn-lt"/>
                <a:ea typeface="+mn-ea"/>
                <a:cs typeface="+mn-cs"/>
              </a:rPr>
              <a:t>(the “Congestion Initiative”), provides a blueprint for Federal, State, and local officials to consider as they work together to reverse the alarming trends of congestion. One major component of the Congestion Initiative is the Urban Partnership Agreement (or “UPA”). As announced in the Department’s solicitation for Urban Partners published in the Federal Register on December 8, 2006 (at 71 FR 71231 (2006)) (the “Federal Register Notice”), applicants designated by the Department as Urban Partners would adopt the “Four Ts:” tolling (congestion pricing), transit, telecommuting and technology – strategies believed to be effective on a combined basis in reducing traffic congestion. In return for such commitment, the Department, to the extent requested and appropriate, would support its Urban Partners’ implementation of the Four Ts with financial resources, regulatory flexibility, and dedicated expertise and personnel.</a:t>
            </a: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regard to timeframe, the Department has committed to continuing the Express Bus funding for as long as the Express Lanes are in operations.  This commitment is shown over the 5-years of the work program and in the 10-year and 25-year projections of Express Lanes needs as required by the Central Office Finance Office.  </a:t>
            </a:r>
          </a:p>
          <a:p>
            <a:endParaRPr lang="en-US" dirty="0"/>
          </a:p>
        </p:txBody>
      </p:sp>
      <p:sp>
        <p:nvSpPr>
          <p:cNvPr id="4" name="Slide Number Placeholder 3"/>
          <p:cNvSpPr>
            <a:spLocks noGrp="1"/>
          </p:cNvSpPr>
          <p:nvPr>
            <p:ph type="sldNum" sz="quarter" idx="5"/>
          </p:nvPr>
        </p:nvSpPr>
        <p:spPr/>
        <p:txBody>
          <a:bodyPr/>
          <a:lstStyle/>
          <a:p>
            <a:fld id="{6D73D454-FE52-D24A-9378-073B0FE2F158}" type="slidenum">
              <a:rPr lang="en-US" smtClean="0"/>
              <a:t>5</a:t>
            </a:fld>
            <a:endParaRPr lang="en-US"/>
          </a:p>
        </p:txBody>
      </p:sp>
    </p:spTree>
    <p:extLst>
      <p:ext uri="{BB962C8B-B14F-4D97-AF65-F5344CB8AC3E}">
        <p14:creationId xmlns:p14="http://schemas.microsoft.com/office/powerpoint/2010/main" val="190358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I-95 Express Routes – Miami-Dade DTPW -Dade-Broward Express</a:t>
            </a:r>
          </a:p>
          <a:p>
            <a:pPr lvl="0"/>
            <a:r>
              <a:rPr lang="en-US" sz="1200" kern="1200" dirty="0">
                <a:solidFill>
                  <a:schemeClr val="tx1"/>
                </a:solidFill>
                <a:effectLst/>
                <a:latin typeface="+mn-lt"/>
                <a:ea typeface="+mn-ea"/>
                <a:cs typeface="+mn-cs"/>
              </a:rPr>
              <a:t>15-minute Frequency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Operates in the AM and PM peak on Monday-Friday from about 5:45 AM until about 7:30 or 8:00 </a:t>
            </a:r>
            <a:r>
              <a:rPr lang="en-US" sz="1200" kern="1200">
                <a:solidFill>
                  <a:schemeClr val="tx1"/>
                </a:solidFill>
                <a:effectLst/>
                <a:latin typeface="+mn-lt"/>
                <a:ea typeface="+mn-ea"/>
                <a:cs typeface="+mn-cs"/>
              </a:rPr>
              <a:t>PM (7:30 for Sheridan St, 8 for Broward Blvd)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I-95 Express Routes – Miami-Dade DTPW – Dade-Broward Express (Civic Center)</a:t>
            </a:r>
          </a:p>
          <a:p>
            <a:pPr lvl="0"/>
            <a:r>
              <a:rPr lang="en-US" sz="1200" kern="1200" dirty="0">
                <a:solidFill>
                  <a:schemeClr val="tx1"/>
                </a:solidFill>
                <a:effectLst/>
                <a:latin typeface="+mn-lt"/>
                <a:ea typeface="+mn-ea"/>
                <a:cs typeface="+mn-cs"/>
              </a:rPr>
              <a:t>30-minute Frequency </a:t>
            </a:r>
          </a:p>
          <a:p>
            <a:pPr lvl="0"/>
            <a:r>
              <a:rPr lang="en-US" sz="1200" kern="1200" dirty="0">
                <a:solidFill>
                  <a:schemeClr val="tx1"/>
                </a:solidFill>
                <a:effectLst/>
                <a:latin typeface="+mn-lt"/>
                <a:ea typeface="+mn-ea"/>
                <a:cs typeface="+mn-cs"/>
              </a:rPr>
              <a:t>Operates in the AM and PM peak on Monday-Friday from about 5:30 AM until about 9:00 PM </a:t>
            </a:r>
          </a:p>
          <a:p>
            <a:endParaRPr lang="en-US" dirty="0"/>
          </a:p>
        </p:txBody>
      </p:sp>
      <p:sp>
        <p:nvSpPr>
          <p:cNvPr id="4" name="Slide Number Placeholder 3"/>
          <p:cNvSpPr>
            <a:spLocks noGrp="1"/>
          </p:cNvSpPr>
          <p:nvPr>
            <p:ph type="sldNum" sz="quarter" idx="5"/>
          </p:nvPr>
        </p:nvSpPr>
        <p:spPr/>
        <p:txBody>
          <a:bodyPr/>
          <a:lstStyle/>
          <a:p>
            <a:fld id="{6D73D454-FE52-D24A-9378-073B0FE2F158}" type="slidenum">
              <a:rPr lang="en-US" smtClean="0"/>
              <a:t>6</a:t>
            </a:fld>
            <a:endParaRPr lang="en-US"/>
          </a:p>
        </p:txBody>
      </p:sp>
    </p:spTree>
    <p:extLst>
      <p:ext uri="{BB962C8B-B14F-4D97-AF65-F5344CB8AC3E}">
        <p14:creationId xmlns:p14="http://schemas.microsoft.com/office/powerpoint/2010/main" val="121901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I-95 Express Routes- BCT – Route 106</a:t>
            </a:r>
          </a:p>
          <a:p>
            <a:pPr lvl="0"/>
            <a:r>
              <a:rPr lang="en-US" sz="1200" kern="1200" dirty="0">
                <a:solidFill>
                  <a:schemeClr val="tx1"/>
                </a:solidFill>
                <a:effectLst/>
                <a:latin typeface="+mn-lt"/>
                <a:ea typeface="+mn-ea"/>
                <a:cs typeface="+mn-cs"/>
              </a:rPr>
              <a:t>About 30-minute Frequency</a:t>
            </a:r>
          </a:p>
          <a:p>
            <a:pPr lvl="0"/>
            <a:r>
              <a:rPr lang="en-US" sz="1200" kern="1200" dirty="0">
                <a:solidFill>
                  <a:schemeClr val="tx1"/>
                </a:solidFill>
                <a:effectLst/>
                <a:latin typeface="+mn-lt"/>
                <a:ea typeface="+mn-ea"/>
                <a:cs typeface="+mn-cs"/>
              </a:rPr>
              <a:t>Operates in the AM and PM peak on Monday-Friday from about 5:00 AM until about 9:30 PM</a:t>
            </a:r>
          </a:p>
          <a:p>
            <a:r>
              <a:rPr lang="en-US" sz="1200" kern="1200" dirty="0">
                <a:solidFill>
                  <a:schemeClr val="tx1"/>
                </a:solidFill>
                <a:effectLst/>
                <a:latin typeface="+mn-lt"/>
                <a:ea typeface="+mn-ea"/>
                <a:cs typeface="+mn-cs"/>
              </a:rPr>
              <a:t>I-95 Express Routes- BCT – Route 108</a:t>
            </a:r>
          </a:p>
          <a:p>
            <a:pPr lvl="0"/>
            <a:r>
              <a:rPr lang="en-US" sz="1200" kern="1200" dirty="0">
                <a:solidFill>
                  <a:schemeClr val="tx1"/>
                </a:solidFill>
                <a:effectLst/>
                <a:latin typeface="+mn-lt"/>
                <a:ea typeface="+mn-ea"/>
                <a:cs typeface="+mn-cs"/>
              </a:rPr>
              <a:t>About 30-minute Frequency</a:t>
            </a:r>
          </a:p>
          <a:p>
            <a:pPr lvl="0"/>
            <a:r>
              <a:rPr lang="en-US" sz="1200" kern="1200" dirty="0">
                <a:solidFill>
                  <a:schemeClr val="tx1"/>
                </a:solidFill>
                <a:effectLst/>
                <a:latin typeface="+mn-lt"/>
                <a:ea typeface="+mn-ea"/>
                <a:cs typeface="+mn-cs"/>
              </a:rPr>
              <a:t>Operates in the AM and PM peak on Monday-Friday from about 5:00 AM until about 9:00 PM</a:t>
            </a:r>
          </a:p>
          <a:p>
            <a:r>
              <a:rPr lang="en-US" sz="1200" kern="1200" dirty="0">
                <a:solidFill>
                  <a:schemeClr val="tx1"/>
                </a:solidFill>
                <a:effectLst/>
                <a:latin typeface="+mn-lt"/>
                <a:ea typeface="+mn-ea"/>
                <a:cs typeface="+mn-cs"/>
              </a:rPr>
              <a:t>I-95 Express Routes- BCT – Route 109</a:t>
            </a:r>
          </a:p>
          <a:p>
            <a:pPr lvl="0"/>
            <a:r>
              <a:rPr lang="en-US" sz="1200" kern="1200" dirty="0">
                <a:solidFill>
                  <a:schemeClr val="tx1"/>
                </a:solidFill>
                <a:effectLst/>
                <a:latin typeface="+mn-lt"/>
                <a:ea typeface="+mn-ea"/>
                <a:cs typeface="+mn-cs"/>
              </a:rPr>
              <a:t>About 30-minute Frequency</a:t>
            </a:r>
          </a:p>
          <a:p>
            <a:pPr lvl="0"/>
            <a:r>
              <a:rPr lang="en-US" sz="1200" kern="1200" dirty="0">
                <a:solidFill>
                  <a:schemeClr val="tx1"/>
                </a:solidFill>
                <a:effectLst/>
                <a:latin typeface="+mn-lt"/>
                <a:ea typeface="+mn-ea"/>
                <a:cs typeface="+mn-cs"/>
              </a:rPr>
              <a:t>Operates in the AM and PM peak on Monday-Friday from about 5:00 AM until about 8:00 PM</a:t>
            </a:r>
          </a:p>
          <a:p>
            <a:endParaRPr lang="en-US" dirty="0"/>
          </a:p>
        </p:txBody>
      </p:sp>
      <p:sp>
        <p:nvSpPr>
          <p:cNvPr id="4" name="Slide Number Placeholder 3"/>
          <p:cNvSpPr>
            <a:spLocks noGrp="1"/>
          </p:cNvSpPr>
          <p:nvPr>
            <p:ph type="sldNum" sz="quarter" idx="5"/>
          </p:nvPr>
        </p:nvSpPr>
        <p:spPr/>
        <p:txBody>
          <a:bodyPr/>
          <a:lstStyle/>
          <a:p>
            <a:fld id="{6D73D454-FE52-D24A-9378-073B0FE2F158}" type="slidenum">
              <a:rPr lang="en-US" smtClean="0"/>
              <a:t>8</a:t>
            </a:fld>
            <a:endParaRPr lang="en-US"/>
          </a:p>
        </p:txBody>
      </p:sp>
    </p:spTree>
    <p:extLst>
      <p:ext uri="{BB962C8B-B14F-4D97-AF65-F5344CB8AC3E}">
        <p14:creationId xmlns:p14="http://schemas.microsoft.com/office/powerpoint/2010/main" val="343601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Express Route 4</a:t>
            </a:r>
          </a:p>
          <a:p>
            <a:pPr lvl="0"/>
            <a:r>
              <a:rPr lang="en-US" sz="1200" kern="1200" dirty="0">
                <a:solidFill>
                  <a:schemeClr val="tx1"/>
                </a:solidFill>
                <a:effectLst/>
                <a:latin typeface="+mn-lt"/>
                <a:ea typeface="+mn-ea"/>
                <a:cs typeface="+mn-cs"/>
              </a:rPr>
              <a:t>Operates AM and PM on Monday-Friday from about 5:40 AM until about 7:30 PM </a:t>
            </a:r>
          </a:p>
          <a:p>
            <a:pPr lvl="1"/>
            <a:r>
              <a:rPr lang="en-US" sz="1200" kern="1200" dirty="0">
                <a:solidFill>
                  <a:schemeClr val="tx1"/>
                </a:solidFill>
                <a:effectLst/>
                <a:latin typeface="+mn-lt"/>
                <a:ea typeface="+mn-ea"/>
                <a:cs typeface="+mn-cs"/>
              </a:rPr>
              <a:t>Route 4 offers about 4 trips in the morning and 5 in the late morning/evening </a:t>
            </a:r>
          </a:p>
          <a:p>
            <a:r>
              <a:rPr lang="en-US" sz="1200" kern="1200" dirty="0">
                <a:solidFill>
                  <a:schemeClr val="tx1"/>
                </a:solidFill>
                <a:effectLst/>
                <a:latin typeface="+mn-lt"/>
                <a:ea typeface="+mn-ea"/>
                <a:cs typeface="+mn-cs"/>
              </a:rPr>
              <a:t>PART Express Route 6</a:t>
            </a:r>
          </a:p>
          <a:p>
            <a:pPr lvl="0"/>
            <a:r>
              <a:rPr lang="en-US" sz="1200" kern="1200" dirty="0">
                <a:solidFill>
                  <a:schemeClr val="tx1"/>
                </a:solidFill>
                <a:effectLst/>
                <a:latin typeface="+mn-lt"/>
                <a:ea typeface="+mn-ea"/>
                <a:cs typeface="+mn-cs"/>
              </a:rPr>
              <a:t>Operates AM and PM on Monday-Friday from about 5:30 AM until about 8:30 PM</a:t>
            </a:r>
          </a:p>
          <a:p>
            <a:pPr lvl="1"/>
            <a:r>
              <a:rPr lang="en-US" sz="1200" kern="1200" dirty="0">
                <a:solidFill>
                  <a:schemeClr val="tx1"/>
                </a:solidFill>
                <a:effectLst/>
                <a:latin typeface="+mn-lt"/>
                <a:ea typeface="+mn-ea"/>
                <a:cs typeface="+mn-cs"/>
              </a:rPr>
              <a:t>Route 6 offers about 3 trips in morning and 3 in afternoon/evening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D73D454-FE52-D24A-9378-073B0FE2F158}" type="slidenum">
              <a:rPr lang="en-US" smtClean="0"/>
              <a:t>11</a:t>
            </a:fld>
            <a:endParaRPr lang="en-US"/>
          </a:p>
        </p:txBody>
      </p:sp>
    </p:spTree>
    <p:extLst>
      <p:ext uri="{BB962C8B-B14F-4D97-AF65-F5344CB8AC3E}">
        <p14:creationId xmlns:p14="http://schemas.microsoft.com/office/powerpoint/2010/main" val="2154753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1" y="3920851"/>
            <a:ext cx="9634444" cy="1752600"/>
          </a:xfrm>
          <a:prstGeom prst="rect">
            <a:avLst/>
          </a:prstGeom>
        </p:spPr>
        <p:txBody>
          <a:bodyPr lIns="0" tIns="0" rIns="0" bIns="0"/>
          <a:lstStyle>
            <a:lvl1pPr marL="0" indent="0" algn="l">
              <a:buNone/>
              <a:defRPr sz="3600" baseline="0">
                <a:solidFill>
                  <a:schemeClr val="tx1">
                    <a:tint val="75000"/>
                  </a:schemeClr>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7E63C47-70A2-441F-AC82-163A9E94659F}" type="datetime1">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189C-BE75-744A-9F4E-3BFB3D2ED0D3}" type="slidenum">
              <a:rPr lang="en-US" smtClean="0"/>
              <a:t>‹#›</a:t>
            </a:fld>
            <a:endParaRPr lang="en-US"/>
          </a:p>
        </p:txBody>
      </p:sp>
      <p:sp>
        <p:nvSpPr>
          <p:cNvPr id="11" name="Title 1"/>
          <p:cNvSpPr>
            <a:spLocks noGrp="1"/>
          </p:cNvSpPr>
          <p:nvPr>
            <p:ph type="ctrTitle" hasCustomPrompt="1"/>
          </p:nvPr>
        </p:nvSpPr>
        <p:spPr>
          <a:xfrm>
            <a:off x="914400" y="2441115"/>
            <a:ext cx="10363200" cy="1470025"/>
          </a:xfrm>
          <a:prstGeom prst="rect">
            <a:avLst/>
          </a:prstGeom>
        </p:spPr>
        <p:txBody>
          <a:bodyPr lIns="0" tIns="0" rIns="0" bIns="0">
            <a:normAutofit/>
          </a:bodyPr>
          <a:lstStyle>
            <a:lvl1pPr algn="l">
              <a:defRPr sz="4400" baseline="0">
                <a:solidFill>
                  <a:schemeClr val="tx1">
                    <a:lumMod val="65000"/>
                    <a:lumOff val="35000"/>
                  </a:schemeClr>
                </a:solidFill>
                <a:latin typeface="Helvetica"/>
                <a:cs typeface="Helvetica"/>
              </a:defRPr>
            </a:lvl1pPr>
          </a:lstStyle>
          <a:p>
            <a:r>
              <a:rPr lang="en-US" kern="1200" baseline="0" dirty="0">
                <a:solidFill>
                  <a:schemeClr val="tx1">
                    <a:lumMod val="65000"/>
                    <a:lumOff val="35000"/>
                  </a:schemeClr>
                </a:solidFill>
                <a:latin typeface="Helvetica"/>
              </a:rPr>
              <a:t>PRESENTATION TITLE</a:t>
            </a:r>
          </a:p>
        </p:txBody>
      </p:sp>
    </p:spTree>
    <p:extLst>
      <p:ext uri="{BB962C8B-B14F-4D97-AF65-F5344CB8AC3E}">
        <p14:creationId xmlns:p14="http://schemas.microsoft.com/office/powerpoint/2010/main" val="389418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330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F314C-EA16-42E8-AB26-7F7D83F89B15}" type="datetime1">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41372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BF0C5-DDBD-4209-9E4F-251F3086AE70}" type="datetime1">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3568050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B1941-A763-43A7-9E1A-CA85B72F6F25}" type="datetime1">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349522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58BD62-8A7F-46A0-BDFE-853D7A37B1C6}" type="datetime1">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296309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1CEF4-33C2-4CB3-AD55-94FA7B373698}" type="datetime1">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233416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4DB70-C85A-4F6C-A912-B3C47DF49146}" type="datetime1">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129900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774E88-A651-45B9-A310-DF9988AEE900}" type="datetime1">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339888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769194"/>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974A1B-1B67-45A7-A5F9-BA3D814467A9}" type="datetime1">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34365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CD31B6-284A-49B3-9358-10205A7FFDFF}" type="datetime1">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364885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B47B-122C-47CE-880E-FCCB746EEBA6}" type="datetime1">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349199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324413"/>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2C9B3-1E2E-4291-A1C8-22C7A849289E}" type="datetime1">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10EB1-B3C2-4945-87A6-A585F5503DB5}" type="slidenum">
              <a:rPr lang="en-US" smtClean="0"/>
              <a:t>‹#›</a:t>
            </a:fld>
            <a:endParaRPr lang="en-US"/>
          </a:p>
        </p:txBody>
      </p:sp>
    </p:spTree>
    <p:extLst>
      <p:ext uri="{BB962C8B-B14F-4D97-AF65-F5344CB8AC3E}">
        <p14:creationId xmlns:p14="http://schemas.microsoft.com/office/powerpoint/2010/main" val="212539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97450-C234-4F05-A960-E896C76D79A8}" type="datetime1">
              <a:rPr lang="en-US" smtClean="0"/>
              <a:t>6/25/2021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E189C-BE75-744A-9F4E-3BFB3D2ED0D3}" type="slidenum">
              <a:rPr lang="en-US" smtClean="0"/>
              <a:t>‹#›</a:t>
            </a:fld>
            <a:endParaRPr lang="en-US"/>
          </a:p>
        </p:txBody>
      </p:sp>
    </p:spTree>
    <p:extLst>
      <p:ext uri="{BB962C8B-B14F-4D97-AF65-F5344CB8AC3E}">
        <p14:creationId xmlns:p14="http://schemas.microsoft.com/office/powerpoint/2010/main" val="1108355482"/>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765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2">
                    <a:lumMod val="75000"/>
                  </a:schemeClr>
                </a:solidFill>
              </a:defRPr>
            </a:lvl1pPr>
          </a:lstStyle>
          <a:p>
            <a:fld id="{F80AC12B-DD46-4EF0-8C4C-4D66FD4F14D5}" type="datetime1">
              <a:rPr lang="en-US" smtClean="0"/>
              <a:t>6/25/2021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2">
                    <a:lumMod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9CC10EB1-B3C2-4945-87A6-A585F5503DB5}" type="slidenum">
              <a:rPr lang="en-US" smtClean="0"/>
              <a:pPr/>
              <a:t>‹#›</a:t>
            </a:fld>
            <a:endParaRPr lang="en-US" dirty="0"/>
          </a:p>
        </p:txBody>
      </p:sp>
    </p:spTree>
    <p:extLst>
      <p:ext uri="{BB962C8B-B14F-4D97-AF65-F5344CB8AC3E}">
        <p14:creationId xmlns:p14="http://schemas.microsoft.com/office/powerpoint/2010/main" val="3185009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400" kern="1200">
          <a:solidFill>
            <a:schemeClr val="tx2">
              <a:lumMod val="75000"/>
            </a:schemeClr>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200" kern="1200">
          <a:solidFill>
            <a:schemeClr val="tx2">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9441BF4-56CF-4C7B-A6DC-8123BEC04DA8}"/>
              </a:ext>
            </a:extLst>
          </p:cNvPr>
          <p:cNvSpPr>
            <a:spLocks noGrp="1"/>
          </p:cNvSpPr>
          <p:nvPr>
            <p:ph type="subTitle" idx="1"/>
          </p:nvPr>
        </p:nvSpPr>
        <p:spPr>
          <a:xfrm>
            <a:off x="523782" y="4483223"/>
            <a:ext cx="9634444" cy="1190228"/>
          </a:xfrm>
        </p:spPr>
        <p:txBody>
          <a:bodyPr/>
          <a:lstStyle/>
          <a:p>
            <a:r>
              <a:rPr lang="en-US" dirty="0"/>
              <a:t>TMA Leadership Group Meeting</a:t>
            </a:r>
          </a:p>
          <a:p>
            <a:r>
              <a:rPr lang="en-US" dirty="0"/>
              <a:t>June 25, 2021</a:t>
            </a:r>
          </a:p>
        </p:txBody>
      </p:sp>
      <p:sp>
        <p:nvSpPr>
          <p:cNvPr id="3" name="Slide Number Placeholder 2">
            <a:extLst>
              <a:ext uri="{FF2B5EF4-FFF2-40B4-BE49-F238E27FC236}">
                <a16:creationId xmlns:a16="http://schemas.microsoft.com/office/drawing/2014/main" id="{EF44CC67-C4EB-4586-BFF8-8466062028B1}"/>
              </a:ext>
            </a:extLst>
          </p:cNvPr>
          <p:cNvSpPr>
            <a:spLocks noGrp="1"/>
          </p:cNvSpPr>
          <p:nvPr>
            <p:ph type="sldNum" sz="quarter" idx="12"/>
          </p:nvPr>
        </p:nvSpPr>
        <p:spPr/>
        <p:txBody>
          <a:bodyPr/>
          <a:lstStyle/>
          <a:p>
            <a:fld id="{455E189C-BE75-744A-9F4E-3BFB3D2ED0D3}" type="slidenum">
              <a:rPr lang="en-US" smtClean="0"/>
              <a:t>1</a:t>
            </a:fld>
            <a:endParaRPr lang="en-US"/>
          </a:p>
        </p:txBody>
      </p:sp>
      <p:sp>
        <p:nvSpPr>
          <p:cNvPr id="4" name="Title 3">
            <a:extLst>
              <a:ext uri="{FF2B5EF4-FFF2-40B4-BE49-F238E27FC236}">
                <a16:creationId xmlns:a16="http://schemas.microsoft.com/office/drawing/2014/main" id="{A930139E-A515-478A-813B-982150F4BC4C}"/>
              </a:ext>
            </a:extLst>
          </p:cNvPr>
          <p:cNvSpPr>
            <a:spLocks noGrp="1"/>
          </p:cNvSpPr>
          <p:nvPr>
            <p:ph type="ctrTitle"/>
          </p:nvPr>
        </p:nvSpPr>
        <p:spPr>
          <a:xfrm>
            <a:off x="523782" y="2458626"/>
            <a:ext cx="7909089" cy="1470025"/>
          </a:xfrm>
        </p:spPr>
        <p:txBody>
          <a:bodyPr/>
          <a:lstStyle/>
          <a:p>
            <a:r>
              <a:rPr lang="en-US" dirty="0"/>
              <a:t>Intra-Regional Transit Service</a:t>
            </a:r>
            <a:br>
              <a:rPr lang="en-US" dirty="0"/>
            </a:br>
            <a:r>
              <a:rPr lang="en-US" dirty="0"/>
              <a:t>Case Study Examples </a:t>
            </a:r>
          </a:p>
        </p:txBody>
      </p:sp>
    </p:spTree>
    <p:extLst>
      <p:ext uri="{BB962C8B-B14F-4D97-AF65-F5344CB8AC3E}">
        <p14:creationId xmlns:p14="http://schemas.microsoft.com/office/powerpoint/2010/main" val="94448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a:xfrm>
            <a:off x="6226448" y="4800146"/>
            <a:ext cx="4256314" cy="1121621"/>
          </a:xfrm>
        </p:spPr>
        <p:txBody>
          <a:bodyPr>
            <a:normAutofit/>
          </a:bodyPr>
          <a:lstStyle/>
          <a:p>
            <a:r>
              <a:rPr lang="en-US" dirty="0"/>
              <a:t>Routes 4 &amp; 6: PART </a:t>
            </a:r>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10</a:t>
            </a:fld>
            <a:endParaRPr lang="en-US"/>
          </a:p>
        </p:txBody>
      </p:sp>
      <p:pic>
        <p:nvPicPr>
          <p:cNvPr id="1026" name="Picture 2">
            <a:extLst>
              <a:ext uri="{FF2B5EF4-FFF2-40B4-BE49-F238E27FC236}">
                <a16:creationId xmlns:a16="http://schemas.microsoft.com/office/drawing/2014/main" id="{904AF0C6-83D7-4855-9F43-393132244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233" y="0"/>
            <a:ext cx="7906955" cy="4339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t 6 Map2 7-6-20 Opens in new window">
            <a:extLst>
              <a:ext uri="{FF2B5EF4-FFF2-40B4-BE49-F238E27FC236}">
                <a16:creationId xmlns:a16="http://schemas.microsoft.com/office/drawing/2014/main" id="{7D5EE9CF-7A1E-4B6F-ADE4-2C431DCEF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63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33872D-79D9-4D7B-B4C8-64B7758D7C8F}"/>
              </a:ext>
            </a:extLst>
          </p:cNvPr>
          <p:cNvSpPr txBox="1"/>
          <p:nvPr/>
        </p:nvSpPr>
        <p:spPr>
          <a:xfrm>
            <a:off x="6380102" y="3936244"/>
            <a:ext cx="5802086" cy="400110"/>
          </a:xfrm>
          <a:prstGeom prst="rect">
            <a:avLst/>
          </a:prstGeom>
          <a:noFill/>
        </p:spPr>
        <p:txBody>
          <a:bodyPr wrap="square" rtlCol="0">
            <a:spAutoFit/>
          </a:bodyPr>
          <a:lstStyle/>
          <a:p>
            <a:r>
              <a:rPr lang="en-US" sz="2000" b="1" dirty="0">
                <a:solidFill>
                  <a:schemeClr val="accent6"/>
                </a:solidFill>
              </a:rPr>
              <a:t>Alamance Burlington Express Route 4</a:t>
            </a:r>
          </a:p>
        </p:txBody>
      </p:sp>
      <p:sp>
        <p:nvSpPr>
          <p:cNvPr id="9" name="TextBox 8">
            <a:extLst>
              <a:ext uri="{FF2B5EF4-FFF2-40B4-BE49-F238E27FC236}">
                <a16:creationId xmlns:a16="http://schemas.microsoft.com/office/drawing/2014/main" id="{8E5CB032-828C-44B1-8DD9-A50DEA389F8D}"/>
              </a:ext>
            </a:extLst>
          </p:cNvPr>
          <p:cNvSpPr txBox="1"/>
          <p:nvPr/>
        </p:nvSpPr>
        <p:spPr>
          <a:xfrm>
            <a:off x="227527" y="387501"/>
            <a:ext cx="2385045" cy="707886"/>
          </a:xfrm>
          <a:prstGeom prst="rect">
            <a:avLst/>
          </a:prstGeom>
          <a:noFill/>
        </p:spPr>
        <p:txBody>
          <a:bodyPr wrap="square" rtlCol="0">
            <a:spAutoFit/>
          </a:bodyPr>
          <a:lstStyle/>
          <a:p>
            <a:r>
              <a:rPr lang="en-US" sz="2000" b="1" dirty="0">
                <a:solidFill>
                  <a:schemeClr val="accent6"/>
                </a:solidFill>
              </a:rPr>
              <a:t>Surry County Express Route 6</a:t>
            </a:r>
          </a:p>
        </p:txBody>
      </p:sp>
    </p:spTree>
    <p:extLst>
      <p:ext uri="{BB962C8B-B14F-4D97-AF65-F5344CB8AC3E}">
        <p14:creationId xmlns:p14="http://schemas.microsoft.com/office/powerpoint/2010/main" val="60726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Routes 4 and 6: PART</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497516" y="1193750"/>
            <a:ext cx="10964159" cy="5548270"/>
          </a:xfrm>
        </p:spPr>
        <p:txBody>
          <a:bodyPr/>
          <a:lstStyle/>
          <a:p>
            <a:r>
              <a:rPr lang="en-US" dirty="0"/>
              <a:t>Two routes </a:t>
            </a:r>
          </a:p>
          <a:p>
            <a:pPr lvl="1"/>
            <a:r>
              <a:rPr lang="en-US" dirty="0"/>
              <a:t>Alamance Burlington Express Route 4 </a:t>
            </a:r>
          </a:p>
          <a:p>
            <a:pPr lvl="2"/>
            <a:r>
              <a:rPr lang="en-US" dirty="0"/>
              <a:t>About 4 trips in the morning and 5 in the late morning/evening</a:t>
            </a:r>
          </a:p>
          <a:p>
            <a:pPr lvl="1"/>
            <a:r>
              <a:rPr lang="en-US" dirty="0"/>
              <a:t>Surry County Express Route 6</a:t>
            </a:r>
          </a:p>
          <a:p>
            <a:pPr lvl="2"/>
            <a:r>
              <a:rPr lang="en-US" dirty="0"/>
              <a:t>3 trips in morning and 3 in afternoon/evening</a:t>
            </a:r>
          </a:p>
          <a:p>
            <a:pPr lvl="1"/>
            <a:endParaRPr lang="en-US" dirty="0"/>
          </a:p>
          <a:p>
            <a:pPr marL="0" indent="0">
              <a:buNone/>
            </a:pPr>
            <a:endParaRPr lang="en-US" b="1" dirty="0"/>
          </a:p>
          <a:p>
            <a:endParaRPr lang="en-US" b="1" dirty="0"/>
          </a:p>
          <a:p>
            <a:pPr lvl="1"/>
            <a:endParaRPr lang="en-US" dirty="0"/>
          </a:p>
          <a:p>
            <a:endParaRPr lang="en-US" dirty="0"/>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11</a:t>
            </a:fld>
            <a:endParaRPr lang="en-US"/>
          </a:p>
        </p:txBody>
      </p:sp>
      <p:graphicFrame>
        <p:nvGraphicFramePr>
          <p:cNvPr id="5" name="Table 4">
            <a:extLst>
              <a:ext uri="{FF2B5EF4-FFF2-40B4-BE49-F238E27FC236}">
                <a16:creationId xmlns:a16="http://schemas.microsoft.com/office/drawing/2014/main" id="{1C56DB35-7748-4BF3-B3A2-4B4714298779}"/>
              </a:ext>
            </a:extLst>
          </p:cNvPr>
          <p:cNvGraphicFramePr>
            <a:graphicFrameLocks noGrp="1"/>
          </p:cNvGraphicFramePr>
          <p:nvPr>
            <p:extLst>
              <p:ext uri="{D42A27DB-BD31-4B8C-83A1-F6EECF244321}">
                <p14:modId xmlns:p14="http://schemas.microsoft.com/office/powerpoint/2010/main" val="327114522"/>
              </p:ext>
            </p:extLst>
          </p:nvPr>
        </p:nvGraphicFramePr>
        <p:xfrm>
          <a:off x="432016" y="3336644"/>
          <a:ext cx="7060770" cy="1988193"/>
        </p:xfrm>
        <a:graphic>
          <a:graphicData uri="http://schemas.openxmlformats.org/drawingml/2006/table">
            <a:tbl>
              <a:tblPr>
                <a:tableStyleId>{8799B23B-EC83-4686-B30A-512413B5E67A}</a:tableStyleId>
              </a:tblPr>
              <a:tblGrid>
                <a:gridCol w="1161669">
                  <a:extLst>
                    <a:ext uri="{9D8B030D-6E8A-4147-A177-3AD203B41FA5}">
                      <a16:colId xmlns:a16="http://schemas.microsoft.com/office/drawing/2014/main" val="3145270348"/>
                    </a:ext>
                  </a:extLst>
                </a:gridCol>
                <a:gridCol w="1760655">
                  <a:extLst>
                    <a:ext uri="{9D8B030D-6E8A-4147-A177-3AD203B41FA5}">
                      <a16:colId xmlns:a16="http://schemas.microsoft.com/office/drawing/2014/main" val="2703757111"/>
                    </a:ext>
                  </a:extLst>
                </a:gridCol>
                <a:gridCol w="1760655">
                  <a:extLst>
                    <a:ext uri="{9D8B030D-6E8A-4147-A177-3AD203B41FA5}">
                      <a16:colId xmlns:a16="http://schemas.microsoft.com/office/drawing/2014/main" val="3215512269"/>
                    </a:ext>
                  </a:extLst>
                </a:gridCol>
                <a:gridCol w="2377791">
                  <a:extLst>
                    <a:ext uri="{9D8B030D-6E8A-4147-A177-3AD203B41FA5}">
                      <a16:colId xmlns:a16="http://schemas.microsoft.com/office/drawing/2014/main" val="1524438451"/>
                    </a:ext>
                  </a:extLst>
                </a:gridCol>
              </a:tblGrid>
              <a:tr h="432237">
                <a:tc gridSpan="4">
                  <a:txBody>
                    <a:bodyPr/>
                    <a:lstStyle/>
                    <a:p>
                      <a:pPr algn="ctr" fontAlgn="b"/>
                      <a:r>
                        <a:rPr lang="en-US" sz="1400" b="1" i="0" u="none" strike="noStrike" dirty="0">
                          <a:solidFill>
                            <a:schemeClr val="accent6"/>
                          </a:solidFill>
                          <a:effectLst/>
                          <a:latin typeface="Calibri" panose="020F0502020204030204" pitchFamily="34" charset="0"/>
                        </a:rPr>
                        <a:t>PART Express Routes Annual 2019 Ridership and Revenue Hours</a:t>
                      </a:r>
                    </a:p>
                  </a:txBody>
                  <a:tcPr marL="7620" marR="7620" marT="7620" marB="0" anchor="ctr"/>
                </a:tc>
                <a:tc hMerge="1">
                  <a:txBody>
                    <a:bodyPr/>
                    <a:lstStyle/>
                    <a:p>
                      <a:pPr algn="l" fontAlgn="b"/>
                      <a:endParaRPr lang="en-US" sz="1100" b="0" i="0" u="none" strike="noStrike" dirty="0">
                        <a:solidFill>
                          <a:schemeClr val="accent6"/>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chemeClr val="accent6"/>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2484853"/>
                  </a:ext>
                </a:extLst>
              </a:tr>
              <a:tr h="518652">
                <a:tc>
                  <a:txBody>
                    <a:bodyPr/>
                    <a:lstStyle/>
                    <a:p>
                      <a:pPr algn="l" fontAlgn="b"/>
                      <a:endParaRPr lang="en-US" sz="1400" b="0"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solidFill>
                            <a:schemeClr val="accent6"/>
                          </a:solidFill>
                          <a:effectLst/>
                        </a:rPr>
                        <a:t>Revenue Hours</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b="1" u="none" strike="noStrike" dirty="0">
                          <a:solidFill>
                            <a:schemeClr val="accent6"/>
                          </a:solidFill>
                          <a:effectLst/>
                        </a:rPr>
                        <a:t> Hourly Rate</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b="1" u="none" strike="noStrike" dirty="0">
                          <a:solidFill>
                            <a:schemeClr val="accent6"/>
                          </a:solidFill>
                          <a:effectLst/>
                        </a:rPr>
                        <a:t>Ridership </a:t>
                      </a:r>
                      <a:endParaRPr lang="en-US" sz="1400" b="1" i="0" u="none" strike="noStrike" dirty="0">
                        <a:solidFill>
                          <a:schemeClr val="accent6"/>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14725542"/>
                  </a:ext>
                </a:extLst>
              </a:tr>
              <a:tr h="518652">
                <a:tc>
                  <a:txBody>
                    <a:bodyPr/>
                    <a:lstStyle/>
                    <a:p>
                      <a:pPr algn="ctr" fontAlgn="b"/>
                      <a:r>
                        <a:rPr lang="en-US" sz="1400" b="1" u="none" strike="noStrike" dirty="0">
                          <a:solidFill>
                            <a:schemeClr val="accent6"/>
                          </a:solidFill>
                          <a:effectLst/>
                        </a:rPr>
                        <a:t>Route 4</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chemeClr val="accent6"/>
                          </a:solidFill>
                          <a:effectLst/>
                          <a:latin typeface="Calibri" panose="020F0502020204030204" pitchFamily="34" charset="0"/>
                        </a:rPr>
                        <a:t>8,760</a:t>
                      </a:r>
                    </a:p>
                  </a:txBody>
                  <a:tcPr marL="7620" marR="7620" marT="7620" marB="0" anchor="ctr"/>
                </a:tc>
                <a:tc>
                  <a:txBody>
                    <a:bodyPr/>
                    <a:lstStyle/>
                    <a:p>
                      <a:pPr algn="ctr" fontAlgn="b"/>
                      <a:r>
                        <a:rPr lang="en-US" sz="1400" u="none" strike="noStrike" dirty="0">
                          <a:solidFill>
                            <a:schemeClr val="accent6"/>
                          </a:solidFill>
                          <a:effectLst/>
                        </a:rPr>
                        <a:t> $81.72 for 11 months, $83.72 in Dec 2019</a:t>
                      </a:r>
                      <a:endParaRPr lang="en-US" sz="1400" b="0"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 62,770 </a:t>
                      </a:r>
                    </a:p>
                  </a:txBody>
                  <a:tcPr marL="7620" marR="7620" marT="7620" marB="0" anchor="ctr"/>
                </a:tc>
                <a:extLst>
                  <a:ext uri="{0D108BD9-81ED-4DB2-BD59-A6C34878D82A}">
                    <a16:rowId xmlns:a16="http://schemas.microsoft.com/office/drawing/2014/main" val="2933237397"/>
                  </a:ext>
                </a:extLst>
              </a:tr>
              <a:tr h="518652">
                <a:tc>
                  <a:txBody>
                    <a:bodyPr/>
                    <a:lstStyle/>
                    <a:p>
                      <a:pPr algn="ctr" fontAlgn="b"/>
                      <a:r>
                        <a:rPr lang="en-US" sz="1400" b="1" u="none" strike="noStrike" dirty="0">
                          <a:solidFill>
                            <a:schemeClr val="accent6"/>
                          </a:solidFill>
                          <a:effectLst/>
                        </a:rPr>
                        <a:t>Route 6</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chemeClr val="accent6"/>
                          </a:solidFill>
                          <a:effectLst/>
                          <a:latin typeface="Calibri" panose="020F0502020204030204" pitchFamily="34" charset="0"/>
                        </a:rPr>
                        <a:t>8,760 </a:t>
                      </a:r>
                    </a:p>
                  </a:txBody>
                  <a:tcPr marL="7620" marR="7620" marT="7620" marB="0" anchor="ctr"/>
                </a:tc>
                <a:tc>
                  <a:txBody>
                    <a:bodyPr/>
                    <a:lstStyle/>
                    <a:p>
                      <a:pPr algn="ctr" fontAlgn="b"/>
                      <a:r>
                        <a:rPr lang="en-US" sz="1400" u="none" strike="noStrike" dirty="0">
                          <a:solidFill>
                            <a:schemeClr val="accent6"/>
                          </a:solidFill>
                          <a:effectLst/>
                        </a:rPr>
                        <a:t>$81.72 for 11 months, $83.72 in Dec 2019</a:t>
                      </a:r>
                      <a:endParaRPr lang="en-US" sz="1400" b="0"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 24,440 </a:t>
                      </a:r>
                    </a:p>
                  </a:txBody>
                  <a:tcPr marL="7620" marR="7620" marT="7620" marB="0" anchor="ctr"/>
                </a:tc>
                <a:extLst>
                  <a:ext uri="{0D108BD9-81ED-4DB2-BD59-A6C34878D82A}">
                    <a16:rowId xmlns:a16="http://schemas.microsoft.com/office/drawing/2014/main" val="3936121990"/>
                  </a:ext>
                </a:extLst>
              </a:tr>
            </a:tbl>
          </a:graphicData>
        </a:graphic>
      </p:graphicFrame>
      <p:pic>
        <p:nvPicPr>
          <p:cNvPr id="7" name="Picture 6" descr="A picture containing text, sky, outdoor&#10;&#10;Description automatically generated">
            <a:extLst>
              <a:ext uri="{FF2B5EF4-FFF2-40B4-BE49-F238E27FC236}">
                <a16:creationId xmlns:a16="http://schemas.microsoft.com/office/drawing/2014/main" id="{BE9D1852-460B-4989-A693-7D1747FC2EB0}"/>
              </a:ext>
            </a:extLst>
          </p:cNvPr>
          <p:cNvPicPr>
            <a:picLocks noChangeAspect="1"/>
          </p:cNvPicPr>
          <p:nvPr/>
        </p:nvPicPr>
        <p:blipFill>
          <a:blip r:embed="rId3"/>
          <a:stretch>
            <a:fillRect/>
          </a:stretch>
        </p:blipFill>
        <p:spPr>
          <a:xfrm>
            <a:off x="7869676" y="2543823"/>
            <a:ext cx="4145876" cy="2761615"/>
          </a:xfrm>
          <a:prstGeom prst="rect">
            <a:avLst/>
          </a:prstGeom>
        </p:spPr>
      </p:pic>
      <p:sp>
        <p:nvSpPr>
          <p:cNvPr id="8" name="TextBox 7">
            <a:extLst>
              <a:ext uri="{FF2B5EF4-FFF2-40B4-BE49-F238E27FC236}">
                <a16:creationId xmlns:a16="http://schemas.microsoft.com/office/drawing/2014/main" id="{ACBEC338-C007-416E-B417-B0DE3B1F9803}"/>
              </a:ext>
            </a:extLst>
          </p:cNvPr>
          <p:cNvSpPr txBox="1"/>
          <p:nvPr/>
        </p:nvSpPr>
        <p:spPr>
          <a:xfrm>
            <a:off x="9311615" y="5394217"/>
            <a:ext cx="3346882" cy="261610"/>
          </a:xfrm>
          <a:prstGeom prst="rect">
            <a:avLst/>
          </a:prstGeom>
          <a:noFill/>
        </p:spPr>
        <p:txBody>
          <a:bodyPr wrap="square" rtlCol="0">
            <a:spAutoFit/>
          </a:bodyPr>
          <a:lstStyle/>
          <a:p>
            <a:r>
              <a:rPr lang="en-US" sz="1050" dirty="0">
                <a:solidFill>
                  <a:schemeClr val="accent5"/>
                </a:solidFill>
              </a:rPr>
              <a:t>Source: PART</a:t>
            </a:r>
          </a:p>
        </p:txBody>
      </p:sp>
    </p:spTree>
    <p:extLst>
      <p:ext uri="{BB962C8B-B14F-4D97-AF65-F5344CB8AC3E}">
        <p14:creationId xmlns:p14="http://schemas.microsoft.com/office/powerpoint/2010/main" val="201682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914399" y="2852277"/>
            <a:ext cx="11439525" cy="1470025"/>
          </a:xfrm>
        </p:spPr>
        <p:txBody>
          <a:bodyPr>
            <a:normAutofit/>
          </a:bodyPr>
          <a:lstStyle/>
          <a:p>
            <a:r>
              <a:rPr lang="en-US" dirty="0"/>
              <a:t>Thank you!</a:t>
            </a:r>
            <a:br>
              <a:rPr lang="en-US" dirty="0"/>
            </a:br>
            <a:r>
              <a:rPr lang="en-US" dirty="0"/>
              <a:t>Questions?  </a:t>
            </a:r>
          </a:p>
        </p:txBody>
      </p:sp>
      <p:sp>
        <p:nvSpPr>
          <p:cNvPr id="2" name="Slide Number Placeholder 1"/>
          <p:cNvSpPr>
            <a:spLocks noGrp="1"/>
          </p:cNvSpPr>
          <p:nvPr>
            <p:ph type="sldNum" sz="quarter" idx="12"/>
          </p:nvPr>
        </p:nvSpPr>
        <p:spPr/>
        <p:txBody>
          <a:bodyPr/>
          <a:lstStyle/>
          <a:p>
            <a:fld id="{455E189C-BE75-744A-9F4E-3BFB3D2ED0D3}" type="slidenum">
              <a:rPr lang="en-US" smtClean="0"/>
              <a:t>12</a:t>
            </a:fld>
            <a:endParaRPr lang="en-US"/>
          </a:p>
        </p:txBody>
      </p:sp>
      <p:sp>
        <p:nvSpPr>
          <p:cNvPr id="3" name="Rectangle 2">
            <a:extLst>
              <a:ext uri="{FF2B5EF4-FFF2-40B4-BE49-F238E27FC236}">
                <a16:creationId xmlns:a16="http://schemas.microsoft.com/office/drawing/2014/main" id="{41C1A7C6-9C97-436C-9025-84372F8DB14F}"/>
              </a:ext>
            </a:extLst>
          </p:cNvPr>
          <p:cNvSpPr/>
          <p:nvPr/>
        </p:nvSpPr>
        <p:spPr>
          <a:xfrm>
            <a:off x="838199" y="4620518"/>
            <a:ext cx="6096000" cy="1923604"/>
          </a:xfrm>
          <a:prstGeom prst="rect">
            <a:avLst/>
          </a:prstGeom>
        </p:spPr>
        <p:txBody>
          <a:bodyPr>
            <a:spAutoFit/>
          </a:bodyPr>
          <a:lstStyle/>
          <a:p>
            <a:pPr>
              <a:spcAft>
                <a:spcPts val="600"/>
              </a:spcAft>
            </a:pPr>
            <a:r>
              <a:rPr lang="en-US" sz="2400" b="1" dirty="0"/>
              <a:t>Contact Info: </a:t>
            </a:r>
          </a:p>
          <a:p>
            <a:r>
              <a:rPr lang="en-US" b="1" dirty="0"/>
              <a:t>Whit Blanton, FAICP</a:t>
            </a:r>
          </a:p>
          <a:p>
            <a:r>
              <a:rPr lang="en-US" b="1" dirty="0"/>
              <a:t>Executive Director, Forward Pinellas</a:t>
            </a:r>
          </a:p>
          <a:p>
            <a:r>
              <a:rPr lang="en-US" dirty="0"/>
              <a:t>Email: wblanton@forwardpinellas.org</a:t>
            </a:r>
            <a:br>
              <a:rPr lang="en-US" dirty="0"/>
            </a:br>
            <a:r>
              <a:rPr lang="en-US" dirty="0"/>
              <a:t>Direct: 727-464-8712</a:t>
            </a:r>
          </a:p>
          <a:p>
            <a:r>
              <a:rPr lang="en-US" dirty="0"/>
              <a:t>Mobile: 407-620-5984</a:t>
            </a:r>
          </a:p>
        </p:txBody>
      </p:sp>
    </p:spTree>
    <p:extLst>
      <p:ext uri="{BB962C8B-B14F-4D97-AF65-F5344CB8AC3E}">
        <p14:creationId xmlns:p14="http://schemas.microsoft.com/office/powerpoint/2010/main" val="79273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Case Study Examples</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838200" y="1376313"/>
            <a:ext cx="10964159" cy="4800650"/>
          </a:xfrm>
        </p:spPr>
        <p:txBody>
          <a:bodyPr/>
          <a:lstStyle/>
          <a:p>
            <a:r>
              <a:rPr lang="en-US" dirty="0"/>
              <a:t>Sarasota County and Manatee County, Florida </a:t>
            </a:r>
          </a:p>
          <a:p>
            <a:pPr lvl="1"/>
            <a:r>
              <a:rPr lang="en-US" dirty="0"/>
              <a:t>Sarasota County Area Transit (SCAT) and Manatee County Area Transit (MCAT)</a:t>
            </a:r>
          </a:p>
          <a:p>
            <a:pPr lvl="1"/>
            <a:r>
              <a:rPr lang="en-US" dirty="0"/>
              <a:t>Route 99</a:t>
            </a:r>
          </a:p>
          <a:p>
            <a:r>
              <a:rPr lang="en-US" dirty="0"/>
              <a:t>Broward County and Miami-Dade County, Florida </a:t>
            </a:r>
          </a:p>
          <a:p>
            <a:pPr lvl="1"/>
            <a:r>
              <a:rPr lang="en-US" dirty="0"/>
              <a:t>Broward County Transit (BCT) and Miami-Dade County Department of Transportation and Public Works (DTPW)</a:t>
            </a:r>
          </a:p>
          <a:p>
            <a:pPr lvl="1"/>
            <a:r>
              <a:rPr lang="en-US" dirty="0"/>
              <a:t>I-95 Express Routes</a:t>
            </a:r>
          </a:p>
          <a:p>
            <a:r>
              <a:rPr lang="en-US" dirty="0"/>
              <a:t>Winston-Salem, Greensboro and High Point Region, North Carolina</a:t>
            </a:r>
          </a:p>
          <a:p>
            <a:pPr lvl="1"/>
            <a:r>
              <a:rPr lang="en-US" dirty="0"/>
              <a:t>Piedmont Authority for Regional Transportation (PART)</a:t>
            </a:r>
          </a:p>
          <a:p>
            <a:pPr lvl="1"/>
            <a:r>
              <a:rPr lang="en-US" dirty="0"/>
              <a:t>Routes 4 and 6</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2</a:t>
            </a:fld>
            <a:endParaRPr lang="en-US"/>
          </a:p>
        </p:txBody>
      </p:sp>
    </p:spTree>
    <p:extLst>
      <p:ext uri="{BB962C8B-B14F-4D97-AF65-F5344CB8AC3E}">
        <p14:creationId xmlns:p14="http://schemas.microsoft.com/office/powerpoint/2010/main" val="336871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Sarasota County and Manatee County, Florida</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838200" y="1376312"/>
            <a:ext cx="11066755" cy="5345164"/>
          </a:xfrm>
        </p:spPr>
        <p:txBody>
          <a:bodyPr>
            <a:normAutofit/>
          </a:bodyPr>
          <a:lstStyle/>
          <a:p>
            <a:r>
              <a:rPr lang="en-US" dirty="0"/>
              <a:t>Route 99 provides service from downtown Sarasota to downtown Bradenton</a:t>
            </a:r>
          </a:p>
          <a:p>
            <a:r>
              <a:rPr lang="en-US" dirty="0"/>
              <a:t>Facilitated by an Interlocal Agreement </a:t>
            </a:r>
          </a:p>
          <a:p>
            <a:r>
              <a:rPr lang="en-US" dirty="0"/>
              <a:t>Operations</a:t>
            </a:r>
          </a:p>
          <a:p>
            <a:pPr lvl="1"/>
            <a:r>
              <a:rPr lang="en-US" dirty="0"/>
              <a:t>Route 99 jointly operated by SCAT and MCAT</a:t>
            </a:r>
          </a:p>
          <a:p>
            <a:pPr lvl="1"/>
            <a:r>
              <a:rPr lang="en-US" dirty="0"/>
              <a:t>5 vehicles operate on the corridor during peak</a:t>
            </a:r>
          </a:p>
          <a:p>
            <a:pPr lvl="2"/>
            <a:r>
              <a:rPr lang="en-US" dirty="0"/>
              <a:t>2 by MCAT and 3 by SCAT </a:t>
            </a:r>
          </a:p>
          <a:p>
            <a:pPr lvl="1"/>
            <a:r>
              <a:rPr lang="en-US" dirty="0"/>
              <a:t>30-minute frequency</a:t>
            </a:r>
          </a:p>
          <a:p>
            <a:r>
              <a:rPr lang="en-US" dirty="0"/>
              <a:t>Fares</a:t>
            </a:r>
          </a:p>
          <a:p>
            <a:pPr lvl="1"/>
            <a:r>
              <a:rPr lang="en-US" dirty="0"/>
              <a:t>Retained by each respective agency</a:t>
            </a:r>
          </a:p>
          <a:p>
            <a:pPr lvl="1"/>
            <a:r>
              <a:rPr lang="en-US" dirty="0"/>
              <a:t>Passengers charged based on county in which they board</a:t>
            </a:r>
          </a:p>
          <a:p>
            <a:pPr lvl="1"/>
            <a:r>
              <a:rPr lang="en-US" dirty="0"/>
              <a:t>Bus passes honored on route</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3</a:t>
            </a:fld>
            <a:endParaRPr lang="en-US"/>
          </a:p>
        </p:txBody>
      </p:sp>
      <p:pic>
        <p:nvPicPr>
          <p:cNvPr id="7" name="Picture 6">
            <a:extLst>
              <a:ext uri="{FF2B5EF4-FFF2-40B4-BE49-F238E27FC236}">
                <a16:creationId xmlns:a16="http://schemas.microsoft.com/office/drawing/2014/main" id="{8A0560DA-A480-41EE-ACD9-82F9214C1217}"/>
              </a:ext>
            </a:extLst>
          </p:cNvPr>
          <p:cNvPicPr>
            <a:picLocks noChangeAspect="1"/>
          </p:cNvPicPr>
          <p:nvPr/>
        </p:nvPicPr>
        <p:blipFill rotWithShape="1">
          <a:blip r:embed="rId3"/>
          <a:srcRect l="10097" r="51966" b="18852"/>
          <a:stretch/>
        </p:blipFill>
        <p:spPr>
          <a:xfrm>
            <a:off x="8845118" y="2835388"/>
            <a:ext cx="3190043" cy="3186373"/>
          </a:xfrm>
          <a:prstGeom prst="rect">
            <a:avLst/>
          </a:prstGeom>
        </p:spPr>
      </p:pic>
      <p:sp>
        <p:nvSpPr>
          <p:cNvPr id="8" name="TextBox 7">
            <a:extLst>
              <a:ext uri="{FF2B5EF4-FFF2-40B4-BE49-F238E27FC236}">
                <a16:creationId xmlns:a16="http://schemas.microsoft.com/office/drawing/2014/main" id="{7F2FEAE0-49CC-47CE-8EDC-27E5D4EC49BA}"/>
              </a:ext>
            </a:extLst>
          </p:cNvPr>
          <p:cNvSpPr txBox="1"/>
          <p:nvPr/>
        </p:nvSpPr>
        <p:spPr>
          <a:xfrm>
            <a:off x="9556875" y="6072997"/>
            <a:ext cx="3346882" cy="261610"/>
          </a:xfrm>
          <a:prstGeom prst="rect">
            <a:avLst/>
          </a:prstGeom>
          <a:noFill/>
        </p:spPr>
        <p:txBody>
          <a:bodyPr wrap="square" rtlCol="0">
            <a:spAutoFit/>
          </a:bodyPr>
          <a:lstStyle/>
          <a:p>
            <a:r>
              <a:rPr lang="en-US" sz="1050" dirty="0">
                <a:solidFill>
                  <a:schemeClr val="accent5"/>
                </a:solidFill>
              </a:rPr>
              <a:t>Source: Google Street View</a:t>
            </a:r>
          </a:p>
        </p:txBody>
      </p:sp>
    </p:spTree>
    <p:extLst>
      <p:ext uri="{BB962C8B-B14F-4D97-AF65-F5344CB8AC3E}">
        <p14:creationId xmlns:p14="http://schemas.microsoft.com/office/powerpoint/2010/main" val="124392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About Route 99</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491470" y="1123020"/>
            <a:ext cx="6481985" cy="4800650"/>
          </a:xfrm>
        </p:spPr>
        <p:txBody>
          <a:bodyPr/>
          <a:lstStyle/>
          <a:p>
            <a:r>
              <a:rPr lang="en-US" dirty="0"/>
              <a:t>Combined ridership for both MCAT and SCAT pre-COVID consistently exceeds over 500,000 trips annually</a:t>
            </a:r>
          </a:p>
          <a:p>
            <a:r>
              <a:rPr lang="en-US" dirty="0"/>
              <a:t>MCAT has invested over $2.3M into transit capital investments and existing service in recent years</a:t>
            </a:r>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4</a:t>
            </a:fld>
            <a:endParaRPr lang="en-US"/>
          </a:p>
        </p:txBody>
      </p:sp>
      <p:pic>
        <p:nvPicPr>
          <p:cNvPr id="5" name="Picture 4">
            <a:extLst>
              <a:ext uri="{FF2B5EF4-FFF2-40B4-BE49-F238E27FC236}">
                <a16:creationId xmlns:a16="http://schemas.microsoft.com/office/drawing/2014/main" id="{D6225185-1600-496B-939C-12B165F67B07}"/>
              </a:ext>
            </a:extLst>
          </p:cNvPr>
          <p:cNvPicPr>
            <a:picLocks noChangeAspect="1"/>
          </p:cNvPicPr>
          <p:nvPr/>
        </p:nvPicPr>
        <p:blipFill>
          <a:blip r:embed="rId3"/>
          <a:stretch>
            <a:fillRect/>
          </a:stretch>
        </p:blipFill>
        <p:spPr>
          <a:xfrm>
            <a:off x="7200513" y="31891"/>
            <a:ext cx="4991487" cy="6825898"/>
          </a:xfrm>
          <a:prstGeom prst="rect">
            <a:avLst/>
          </a:prstGeom>
        </p:spPr>
      </p:pic>
      <p:cxnSp>
        <p:nvCxnSpPr>
          <p:cNvPr id="7" name="Straight Connector 6">
            <a:extLst>
              <a:ext uri="{FF2B5EF4-FFF2-40B4-BE49-F238E27FC236}">
                <a16:creationId xmlns:a16="http://schemas.microsoft.com/office/drawing/2014/main" id="{D7739D70-079B-4DDA-9268-4C37E2C33559}"/>
              </a:ext>
            </a:extLst>
          </p:cNvPr>
          <p:cNvCxnSpPr>
            <a:cxnSpLocks/>
          </p:cNvCxnSpPr>
          <p:nvPr/>
        </p:nvCxnSpPr>
        <p:spPr>
          <a:xfrm>
            <a:off x="10507579" y="4660232"/>
            <a:ext cx="549442" cy="0"/>
          </a:xfrm>
          <a:prstGeom prst="line">
            <a:avLst/>
          </a:prstGeom>
          <a:ln w="19050">
            <a:solidFill>
              <a:srgbClr val="D8D9DB"/>
            </a:solidFill>
          </a:ln>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2A96A401-349F-4E28-9E3D-9852A87FFDCE}"/>
              </a:ext>
            </a:extLst>
          </p:cNvPr>
          <p:cNvSpPr txBox="1"/>
          <p:nvPr/>
        </p:nvSpPr>
        <p:spPr>
          <a:xfrm>
            <a:off x="10676021" y="4426449"/>
            <a:ext cx="948489" cy="215444"/>
          </a:xfrm>
          <a:prstGeom prst="rect">
            <a:avLst/>
          </a:prstGeom>
          <a:noFill/>
        </p:spPr>
        <p:txBody>
          <a:bodyPr wrap="square" rtlCol="0">
            <a:spAutoFit/>
          </a:bodyPr>
          <a:lstStyle/>
          <a:p>
            <a:r>
              <a:rPr lang="en-US" sz="800" dirty="0">
                <a:solidFill>
                  <a:schemeClr val="accent5"/>
                </a:solidFill>
              </a:rPr>
              <a:t>Manatee County</a:t>
            </a:r>
          </a:p>
        </p:txBody>
      </p:sp>
      <p:sp>
        <p:nvSpPr>
          <p:cNvPr id="15" name="TextBox 14">
            <a:extLst>
              <a:ext uri="{FF2B5EF4-FFF2-40B4-BE49-F238E27FC236}">
                <a16:creationId xmlns:a16="http://schemas.microsoft.com/office/drawing/2014/main" id="{BA8FCEF9-A0FE-4812-98EA-CAD186203F3A}"/>
              </a:ext>
            </a:extLst>
          </p:cNvPr>
          <p:cNvSpPr txBox="1"/>
          <p:nvPr/>
        </p:nvSpPr>
        <p:spPr>
          <a:xfrm>
            <a:off x="10676021" y="4642476"/>
            <a:ext cx="948489" cy="215444"/>
          </a:xfrm>
          <a:prstGeom prst="rect">
            <a:avLst/>
          </a:prstGeom>
          <a:noFill/>
        </p:spPr>
        <p:txBody>
          <a:bodyPr wrap="square" rtlCol="0">
            <a:spAutoFit/>
          </a:bodyPr>
          <a:lstStyle/>
          <a:p>
            <a:r>
              <a:rPr lang="en-US" sz="800" dirty="0">
                <a:solidFill>
                  <a:schemeClr val="accent5"/>
                </a:solidFill>
              </a:rPr>
              <a:t>Sarasota County</a:t>
            </a:r>
          </a:p>
        </p:txBody>
      </p:sp>
      <p:sp>
        <p:nvSpPr>
          <p:cNvPr id="16" name="TextBox 15">
            <a:extLst>
              <a:ext uri="{FF2B5EF4-FFF2-40B4-BE49-F238E27FC236}">
                <a16:creationId xmlns:a16="http://schemas.microsoft.com/office/drawing/2014/main" id="{86A1DC70-B3F4-44E0-B9A2-27346B859EFB}"/>
              </a:ext>
            </a:extLst>
          </p:cNvPr>
          <p:cNvSpPr txBox="1"/>
          <p:nvPr/>
        </p:nvSpPr>
        <p:spPr>
          <a:xfrm>
            <a:off x="7355358" y="6564499"/>
            <a:ext cx="3346882" cy="261610"/>
          </a:xfrm>
          <a:prstGeom prst="rect">
            <a:avLst/>
          </a:prstGeom>
          <a:noFill/>
        </p:spPr>
        <p:txBody>
          <a:bodyPr wrap="square" rtlCol="0">
            <a:spAutoFit/>
          </a:bodyPr>
          <a:lstStyle/>
          <a:p>
            <a:r>
              <a:rPr lang="en-US" sz="1050" dirty="0">
                <a:solidFill>
                  <a:schemeClr val="accent5"/>
                </a:solidFill>
              </a:rPr>
              <a:t>Source: Sarasota County Area Transit</a:t>
            </a:r>
          </a:p>
        </p:txBody>
      </p:sp>
      <p:graphicFrame>
        <p:nvGraphicFramePr>
          <p:cNvPr id="11" name="Table 10">
            <a:extLst>
              <a:ext uri="{FF2B5EF4-FFF2-40B4-BE49-F238E27FC236}">
                <a16:creationId xmlns:a16="http://schemas.microsoft.com/office/drawing/2014/main" id="{7B0FE662-80A2-4C37-9017-32111E256561}"/>
              </a:ext>
            </a:extLst>
          </p:cNvPr>
          <p:cNvGraphicFramePr>
            <a:graphicFrameLocks noGrp="1"/>
          </p:cNvGraphicFramePr>
          <p:nvPr>
            <p:extLst>
              <p:ext uri="{D42A27DB-BD31-4B8C-83A1-F6EECF244321}">
                <p14:modId xmlns:p14="http://schemas.microsoft.com/office/powerpoint/2010/main" val="339463598"/>
              </p:ext>
            </p:extLst>
          </p:nvPr>
        </p:nvGraphicFramePr>
        <p:xfrm>
          <a:off x="334185" y="3523345"/>
          <a:ext cx="7160679" cy="2466137"/>
        </p:xfrm>
        <a:graphic>
          <a:graphicData uri="http://schemas.openxmlformats.org/drawingml/2006/table">
            <a:tbl>
              <a:tblPr/>
              <a:tblGrid>
                <a:gridCol w="861134">
                  <a:extLst>
                    <a:ext uri="{9D8B030D-6E8A-4147-A177-3AD203B41FA5}">
                      <a16:colId xmlns:a16="http://schemas.microsoft.com/office/drawing/2014/main" val="3512754275"/>
                    </a:ext>
                  </a:extLst>
                </a:gridCol>
                <a:gridCol w="1259909">
                  <a:extLst>
                    <a:ext uri="{9D8B030D-6E8A-4147-A177-3AD203B41FA5}">
                      <a16:colId xmlns:a16="http://schemas.microsoft.com/office/drawing/2014/main" val="2100028073"/>
                    </a:ext>
                  </a:extLst>
                </a:gridCol>
                <a:gridCol w="1259909">
                  <a:extLst>
                    <a:ext uri="{9D8B030D-6E8A-4147-A177-3AD203B41FA5}">
                      <a16:colId xmlns:a16="http://schemas.microsoft.com/office/drawing/2014/main" val="2624081077"/>
                    </a:ext>
                  </a:extLst>
                </a:gridCol>
                <a:gridCol w="1259909">
                  <a:extLst>
                    <a:ext uri="{9D8B030D-6E8A-4147-A177-3AD203B41FA5}">
                      <a16:colId xmlns:a16="http://schemas.microsoft.com/office/drawing/2014/main" val="2261702791"/>
                    </a:ext>
                  </a:extLst>
                </a:gridCol>
                <a:gridCol w="1259909">
                  <a:extLst>
                    <a:ext uri="{9D8B030D-6E8A-4147-A177-3AD203B41FA5}">
                      <a16:colId xmlns:a16="http://schemas.microsoft.com/office/drawing/2014/main" val="160619391"/>
                    </a:ext>
                  </a:extLst>
                </a:gridCol>
                <a:gridCol w="1259909">
                  <a:extLst>
                    <a:ext uri="{9D8B030D-6E8A-4147-A177-3AD203B41FA5}">
                      <a16:colId xmlns:a16="http://schemas.microsoft.com/office/drawing/2014/main" val="3143976761"/>
                    </a:ext>
                  </a:extLst>
                </a:gridCol>
              </a:tblGrid>
              <a:tr h="367429">
                <a:tc gridSpan="6">
                  <a:txBody>
                    <a:bodyPr/>
                    <a:lstStyle/>
                    <a:p>
                      <a:pPr algn="ctr" fontAlgn="b"/>
                      <a:r>
                        <a:rPr lang="en-US" sz="1400" b="1" i="0" u="none" strike="noStrike" dirty="0">
                          <a:solidFill>
                            <a:srgbClr val="000000"/>
                          </a:solidFill>
                          <a:effectLst/>
                          <a:latin typeface="Calibri" panose="020F0502020204030204" pitchFamily="34" charset="0"/>
                        </a:rPr>
                        <a:t>FY 2020 TRIPS, OPERATING COSTS AND REVENUE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183048"/>
                  </a:ext>
                </a:extLst>
              </a:tr>
              <a:tr h="695109">
                <a:tc>
                  <a:txBody>
                    <a:bodyPr/>
                    <a:lstStyle/>
                    <a:p>
                      <a:pPr algn="ctr" fontAlgn="b"/>
                      <a:r>
                        <a:rPr lang="en-US" sz="1400" b="1" i="0" u="none" strike="noStrike" dirty="0">
                          <a:solidFill>
                            <a:srgbClr val="000000"/>
                          </a:solidFill>
                          <a:effectLst/>
                          <a:latin typeface="Calibri" panose="020F0502020204030204" pitchFamily="34" charset="0"/>
                        </a:rPr>
                        <a:t>Agency</a:t>
                      </a:r>
                      <a:r>
                        <a:rPr lang="en-US"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Annual Unlinked Passenger Trips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Annual Revenue Hours*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Annual Farebox Revenue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Annual Operating Cost Per Revenue Hour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Annual Operating Cost Per Passenger Trip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1134485"/>
                  </a:ext>
                </a:extLst>
              </a:tr>
              <a:tr h="618824">
                <a:tc>
                  <a:txBody>
                    <a:bodyPr/>
                    <a:lstStyle/>
                    <a:p>
                      <a:pPr algn="ctr" fontAlgn="b"/>
                      <a:r>
                        <a:rPr lang="en-US" sz="1400" b="1" i="0" u="none" strike="noStrike" dirty="0">
                          <a:solidFill>
                            <a:srgbClr val="000000"/>
                          </a:solidFill>
                          <a:effectLst/>
                          <a:latin typeface="Calibri" panose="020F0502020204030204" pitchFamily="34" charset="0"/>
                        </a:rPr>
                        <a:t>MCAT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192,038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10,011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 $49,583.78*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 $1,072,478.43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 $1,724,501.24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794717"/>
                  </a:ext>
                </a:extLst>
              </a:tr>
              <a:tr h="618824">
                <a:tc>
                  <a:txBody>
                    <a:bodyPr/>
                    <a:lstStyle/>
                    <a:p>
                      <a:pPr algn="ctr" fontAlgn="b"/>
                      <a:r>
                        <a:rPr lang="en-US" sz="1400" b="1" i="0" u="none" strike="noStrike" dirty="0">
                          <a:solidFill>
                            <a:srgbClr val="000000"/>
                          </a:solidFill>
                          <a:effectLst/>
                          <a:latin typeface="Calibri" panose="020F0502020204030204" pitchFamily="34" charset="0"/>
                        </a:rPr>
                        <a:t>SCAT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 275,657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 14,796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 $54,996.68**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 $1,672,095.96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 $2,877,859.08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007549"/>
                  </a:ext>
                </a:extLst>
              </a:tr>
            </a:tbl>
          </a:graphicData>
        </a:graphic>
      </p:graphicFrame>
      <p:sp>
        <p:nvSpPr>
          <p:cNvPr id="6" name="TextBox 5">
            <a:extLst>
              <a:ext uri="{FF2B5EF4-FFF2-40B4-BE49-F238E27FC236}">
                <a16:creationId xmlns:a16="http://schemas.microsoft.com/office/drawing/2014/main" id="{9BD08542-AEED-4476-BE9C-E52F7E182F96}"/>
              </a:ext>
            </a:extLst>
          </p:cNvPr>
          <p:cNvSpPr txBox="1"/>
          <p:nvPr/>
        </p:nvSpPr>
        <p:spPr>
          <a:xfrm>
            <a:off x="1703664" y="6048574"/>
            <a:ext cx="5791200" cy="523220"/>
          </a:xfrm>
          <a:prstGeom prst="rect">
            <a:avLst/>
          </a:prstGeom>
          <a:noFill/>
        </p:spPr>
        <p:txBody>
          <a:bodyPr wrap="square" rtlCol="0">
            <a:spAutoFit/>
          </a:bodyPr>
          <a:lstStyle/>
          <a:p>
            <a:r>
              <a:rPr lang="en-US" sz="1400" dirty="0">
                <a:solidFill>
                  <a:srgbClr val="000000"/>
                </a:solidFill>
                <a:latin typeface="Calibri" panose="020F0502020204030204" pitchFamily="34" charset="0"/>
              </a:rPr>
              <a:t>*MCAT Route 99 was FARE Free APRIL-NOVEMBER 2020</a:t>
            </a:r>
          </a:p>
          <a:p>
            <a:r>
              <a:rPr lang="en-US" sz="1400" dirty="0">
                <a:solidFill>
                  <a:srgbClr val="000000"/>
                </a:solidFill>
                <a:latin typeface="Calibri" panose="020F0502020204030204" pitchFamily="34" charset="0"/>
              </a:rPr>
              <a:t>**All SCAT routes were FARE Free from MARCH 20, 2020 to date</a:t>
            </a:r>
          </a:p>
        </p:txBody>
      </p:sp>
    </p:spTree>
    <p:extLst>
      <p:ext uri="{BB962C8B-B14F-4D97-AF65-F5344CB8AC3E}">
        <p14:creationId xmlns:p14="http://schemas.microsoft.com/office/powerpoint/2010/main" val="292141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Broward County and Miami-Dade County, Florida </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838200" y="1376313"/>
            <a:ext cx="10964159" cy="5548270"/>
          </a:xfrm>
        </p:spPr>
        <p:txBody>
          <a:bodyPr/>
          <a:lstStyle/>
          <a:p>
            <a:r>
              <a:rPr lang="en-US" dirty="0"/>
              <a:t>I-95 Express routes provide service from Broward County to Miami-Dade County </a:t>
            </a:r>
          </a:p>
          <a:p>
            <a:r>
              <a:rPr lang="en-US" dirty="0"/>
              <a:t>Facilitated by an Urban Partnership Agreement – routes funded by FDOT</a:t>
            </a:r>
          </a:p>
          <a:p>
            <a:r>
              <a:rPr lang="en-US" dirty="0"/>
              <a:t>Operations</a:t>
            </a:r>
          </a:p>
          <a:p>
            <a:pPr lvl="1"/>
            <a:r>
              <a:rPr lang="en-US" dirty="0"/>
              <a:t> Operated by BCT and Miami-Dade DTPW </a:t>
            </a:r>
          </a:p>
          <a:p>
            <a:pPr lvl="1"/>
            <a:r>
              <a:rPr lang="en-US" dirty="0"/>
              <a:t>Miami-Dade DTPW operates 2 routes </a:t>
            </a:r>
          </a:p>
          <a:p>
            <a:pPr lvl="2"/>
            <a:r>
              <a:rPr lang="en-US" dirty="0"/>
              <a:t>Service from downtown Ft. Lauderdale </a:t>
            </a:r>
          </a:p>
          <a:p>
            <a:pPr marL="914400" lvl="2" indent="0">
              <a:buNone/>
            </a:pPr>
            <a:r>
              <a:rPr lang="en-US" dirty="0"/>
              <a:t>    and Hollywood to downtown Miami/Civic Center </a:t>
            </a:r>
          </a:p>
          <a:p>
            <a:pPr lvl="1"/>
            <a:r>
              <a:rPr lang="en-US" dirty="0"/>
              <a:t>BCT operates 3 routes </a:t>
            </a:r>
          </a:p>
          <a:p>
            <a:pPr lvl="2"/>
            <a:r>
              <a:rPr lang="en-US" dirty="0"/>
              <a:t>Service from Miramar and Pembroke Pines to</a:t>
            </a:r>
          </a:p>
          <a:p>
            <a:pPr marL="914400" lvl="2" indent="0">
              <a:buNone/>
            </a:pPr>
            <a:r>
              <a:rPr lang="en-US" dirty="0"/>
              <a:t>    downtown Miami/Civic Center</a:t>
            </a:r>
          </a:p>
          <a:p>
            <a:r>
              <a:rPr lang="en-US" dirty="0"/>
              <a:t>Fares </a:t>
            </a:r>
          </a:p>
          <a:p>
            <a:pPr lvl="1"/>
            <a:r>
              <a:rPr lang="en-US" dirty="0"/>
              <a:t>Retained by each respective agency </a:t>
            </a:r>
          </a:p>
          <a:p>
            <a:pPr marL="914400" lvl="2" indent="0">
              <a:buNone/>
            </a:pPr>
            <a:endParaRPr lang="en-US" dirty="0"/>
          </a:p>
          <a:p>
            <a:pPr lvl="2"/>
            <a:endParaRPr lang="en-US" dirty="0"/>
          </a:p>
          <a:p>
            <a:endParaRPr lang="en-US" dirty="0"/>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5</a:t>
            </a:fld>
            <a:endParaRPr lang="en-US"/>
          </a:p>
        </p:txBody>
      </p:sp>
      <p:sp>
        <p:nvSpPr>
          <p:cNvPr id="7" name="TextBox 6">
            <a:extLst>
              <a:ext uri="{FF2B5EF4-FFF2-40B4-BE49-F238E27FC236}">
                <a16:creationId xmlns:a16="http://schemas.microsoft.com/office/drawing/2014/main" id="{0A6000D8-BB91-4F6C-8C95-DF3943ADD1E3}"/>
              </a:ext>
            </a:extLst>
          </p:cNvPr>
          <p:cNvSpPr txBox="1"/>
          <p:nvPr/>
        </p:nvSpPr>
        <p:spPr>
          <a:xfrm>
            <a:off x="9556875" y="6072997"/>
            <a:ext cx="3346882" cy="261610"/>
          </a:xfrm>
          <a:prstGeom prst="rect">
            <a:avLst/>
          </a:prstGeom>
          <a:noFill/>
        </p:spPr>
        <p:txBody>
          <a:bodyPr wrap="square" rtlCol="0">
            <a:spAutoFit/>
          </a:bodyPr>
          <a:lstStyle/>
          <a:p>
            <a:r>
              <a:rPr lang="en-US" sz="1050" dirty="0">
                <a:solidFill>
                  <a:schemeClr val="accent5"/>
                </a:solidFill>
              </a:rPr>
              <a:t>Source: FDOT</a:t>
            </a:r>
          </a:p>
        </p:txBody>
      </p:sp>
      <p:pic>
        <p:nvPicPr>
          <p:cNvPr id="5" name="Picture 4">
            <a:extLst>
              <a:ext uri="{FF2B5EF4-FFF2-40B4-BE49-F238E27FC236}">
                <a16:creationId xmlns:a16="http://schemas.microsoft.com/office/drawing/2014/main" id="{F05B358A-F187-42CD-9853-2721792EEC2F}"/>
              </a:ext>
            </a:extLst>
          </p:cNvPr>
          <p:cNvPicPr>
            <a:picLocks noChangeAspect="1"/>
          </p:cNvPicPr>
          <p:nvPr/>
        </p:nvPicPr>
        <p:blipFill>
          <a:blip r:embed="rId3"/>
          <a:stretch>
            <a:fillRect/>
          </a:stretch>
        </p:blipFill>
        <p:spPr>
          <a:xfrm>
            <a:off x="7251129" y="3025302"/>
            <a:ext cx="4702746" cy="2844588"/>
          </a:xfrm>
          <a:prstGeom prst="rect">
            <a:avLst/>
          </a:prstGeom>
        </p:spPr>
      </p:pic>
    </p:spTree>
    <p:extLst>
      <p:ext uri="{BB962C8B-B14F-4D97-AF65-F5344CB8AC3E}">
        <p14:creationId xmlns:p14="http://schemas.microsoft.com/office/powerpoint/2010/main" val="220902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I-95 Express Routes: Miami-Dade DTPW</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838200" y="1376313"/>
            <a:ext cx="10964159" cy="5548270"/>
          </a:xfrm>
        </p:spPr>
        <p:txBody>
          <a:bodyPr/>
          <a:lstStyle/>
          <a:p>
            <a:r>
              <a:rPr lang="en-US" dirty="0"/>
              <a:t>Two routes – each have two legs</a:t>
            </a:r>
          </a:p>
          <a:p>
            <a:pPr lvl="1"/>
            <a:r>
              <a:rPr lang="en-US" dirty="0"/>
              <a:t>Alternate between two PNR lots in Broward</a:t>
            </a:r>
          </a:p>
          <a:p>
            <a:r>
              <a:rPr lang="en-US" b="1" dirty="0"/>
              <a:t>Route I-95 Dade-Broward Express </a:t>
            </a:r>
          </a:p>
          <a:p>
            <a:pPr lvl="1"/>
            <a:r>
              <a:rPr lang="en-US" dirty="0"/>
              <a:t>From January – March 2020 the route averaged:</a:t>
            </a:r>
          </a:p>
          <a:p>
            <a:pPr lvl="2"/>
            <a:r>
              <a:rPr lang="en-US" dirty="0"/>
              <a:t>680 passengers per weekday </a:t>
            </a:r>
          </a:p>
          <a:p>
            <a:pPr lvl="2"/>
            <a:r>
              <a:rPr lang="en-US" dirty="0"/>
              <a:t>11.22 passenger weekday </a:t>
            </a:r>
            <a:r>
              <a:rPr lang="en-US" dirty="0" err="1"/>
              <a:t>boardings</a:t>
            </a:r>
            <a:r>
              <a:rPr lang="en-US" dirty="0"/>
              <a:t> per revenue hour</a:t>
            </a:r>
          </a:p>
          <a:p>
            <a:pPr lvl="2"/>
            <a:r>
              <a:rPr lang="en-US" dirty="0"/>
              <a:t>$20.18 net cost per weekday passenger boarding </a:t>
            </a:r>
          </a:p>
          <a:p>
            <a:r>
              <a:rPr lang="en-US" b="1" dirty="0"/>
              <a:t>Route I-95 Dade-Broward Express (Civic Center)</a:t>
            </a:r>
          </a:p>
          <a:p>
            <a:pPr lvl="1"/>
            <a:r>
              <a:rPr lang="en-US" dirty="0"/>
              <a:t>From January – March 2020 the route averaged:</a:t>
            </a:r>
          </a:p>
          <a:p>
            <a:pPr lvl="2"/>
            <a:r>
              <a:rPr lang="en-US" dirty="0"/>
              <a:t>383 passengers per weekday </a:t>
            </a:r>
          </a:p>
          <a:p>
            <a:pPr lvl="2"/>
            <a:r>
              <a:rPr lang="en-US" dirty="0"/>
              <a:t>7.72 passenger weekday </a:t>
            </a:r>
            <a:r>
              <a:rPr lang="en-US" dirty="0" err="1"/>
              <a:t>boardings</a:t>
            </a:r>
            <a:r>
              <a:rPr lang="en-US" dirty="0"/>
              <a:t> per revenue hour</a:t>
            </a:r>
          </a:p>
          <a:p>
            <a:pPr lvl="2"/>
            <a:r>
              <a:rPr lang="en-US" dirty="0"/>
              <a:t>$25.47 net cost per weekday passenger boarding </a:t>
            </a:r>
          </a:p>
          <a:p>
            <a:pPr lvl="1"/>
            <a:endParaRPr lang="en-US" b="1" dirty="0"/>
          </a:p>
          <a:p>
            <a:pPr lvl="1"/>
            <a:endParaRPr lang="en-US" dirty="0"/>
          </a:p>
          <a:p>
            <a:endParaRPr lang="en-US" dirty="0"/>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6</a:t>
            </a:fld>
            <a:endParaRPr lang="en-US"/>
          </a:p>
        </p:txBody>
      </p:sp>
      <p:pic>
        <p:nvPicPr>
          <p:cNvPr id="6" name="Picture 5">
            <a:extLst>
              <a:ext uri="{FF2B5EF4-FFF2-40B4-BE49-F238E27FC236}">
                <a16:creationId xmlns:a16="http://schemas.microsoft.com/office/drawing/2014/main" id="{716BB8B8-EB40-4FE7-9011-3608E3FB5EA1}"/>
              </a:ext>
            </a:extLst>
          </p:cNvPr>
          <p:cNvPicPr>
            <a:picLocks noChangeAspect="1"/>
          </p:cNvPicPr>
          <p:nvPr/>
        </p:nvPicPr>
        <p:blipFill>
          <a:blip r:embed="rId3"/>
          <a:stretch>
            <a:fillRect/>
          </a:stretch>
        </p:blipFill>
        <p:spPr>
          <a:xfrm>
            <a:off x="8217819" y="2122870"/>
            <a:ext cx="3584540" cy="2771091"/>
          </a:xfrm>
          <a:prstGeom prst="rect">
            <a:avLst/>
          </a:prstGeom>
        </p:spPr>
      </p:pic>
      <p:sp>
        <p:nvSpPr>
          <p:cNvPr id="7" name="TextBox 6">
            <a:extLst>
              <a:ext uri="{FF2B5EF4-FFF2-40B4-BE49-F238E27FC236}">
                <a16:creationId xmlns:a16="http://schemas.microsoft.com/office/drawing/2014/main" id="{A296A47E-0905-4299-85AE-D96FA4CAD003}"/>
              </a:ext>
            </a:extLst>
          </p:cNvPr>
          <p:cNvSpPr txBox="1"/>
          <p:nvPr/>
        </p:nvSpPr>
        <p:spPr>
          <a:xfrm>
            <a:off x="8959273" y="4954569"/>
            <a:ext cx="3346882" cy="261610"/>
          </a:xfrm>
          <a:prstGeom prst="rect">
            <a:avLst/>
          </a:prstGeom>
          <a:noFill/>
        </p:spPr>
        <p:txBody>
          <a:bodyPr wrap="square" rtlCol="0">
            <a:spAutoFit/>
          </a:bodyPr>
          <a:lstStyle/>
          <a:p>
            <a:r>
              <a:rPr lang="en-US" sz="1050" dirty="0">
                <a:solidFill>
                  <a:schemeClr val="accent5"/>
                </a:solidFill>
              </a:rPr>
              <a:t>Source: Google Street View</a:t>
            </a:r>
          </a:p>
        </p:txBody>
      </p:sp>
    </p:spTree>
    <p:extLst>
      <p:ext uri="{BB962C8B-B14F-4D97-AF65-F5344CB8AC3E}">
        <p14:creationId xmlns:p14="http://schemas.microsoft.com/office/powerpoint/2010/main" val="209307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a:xfrm>
            <a:off x="315504" y="2201030"/>
            <a:ext cx="2392186" cy="1121621"/>
          </a:xfrm>
        </p:spPr>
        <p:txBody>
          <a:bodyPr>
            <a:normAutofit fontScale="90000"/>
          </a:bodyPr>
          <a:lstStyle/>
          <a:p>
            <a:r>
              <a:rPr lang="en-US" dirty="0"/>
              <a:t>I-95 Express Routes: </a:t>
            </a:r>
            <a:br>
              <a:rPr lang="en-US" dirty="0"/>
            </a:br>
            <a:r>
              <a:rPr lang="en-US" dirty="0"/>
              <a:t>Miami-Dade DTPW</a:t>
            </a:r>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7</a:t>
            </a:fld>
            <a:endParaRPr lang="en-US"/>
          </a:p>
        </p:txBody>
      </p:sp>
      <p:pic>
        <p:nvPicPr>
          <p:cNvPr id="7" name="Picture 6">
            <a:extLst>
              <a:ext uri="{FF2B5EF4-FFF2-40B4-BE49-F238E27FC236}">
                <a16:creationId xmlns:a16="http://schemas.microsoft.com/office/drawing/2014/main" id="{0F33B93C-27B5-45F0-8A37-AFDB2231EA3C}"/>
              </a:ext>
            </a:extLst>
          </p:cNvPr>
          <p:cNvPicPr>
            <a:picLocks noChangeAspect="1"/>
          </p:cNvPicPr>
          <p:nvPr/>
        </p:nvPicPr>
        <p:blipFill>
          <a:blip r:embed="rId2"/>
          <a:stretch>
            <a:fillRect/>
          </a:stretch>
        </p:blipFill>
        <p:spPr>
          <a:xfrm>
            <a:off x="2290066" y="4282"/>
            <a:ext cx="4897888" cy="6854449"/>
          </a:xfrm>
          <a:prstGeom prst="rect">
            <a:avLst/>
          </a:prstGeom>
        </p:spPr>
      </p:pic>
      <p:pic>
        <p:nvPicPr>
          <p:cNvPr id="8" name="Picture 7">
            <a:extLst>
              <a:ext uri="{FF2B5EF4-FFF2-40B4-BE49-F238E27FC236}">
                <a16:creationId xmlns:a16="http://schemas.microsoft.com/office/drawing/2014/main" id="{3E794643-1944-4DFB-AA7A-D8B996CA605A}"/>
              </a:ext>
            </a:extLst>
          </p:cNvPr>
          <p:cNvPicPr>
            <a:picLocks noChangeAspect="1"/>
          </p:cNvPicPr>
          <p:nvPr/>
        </p:nvPicPr>
        <p:blipFill>
          <a:blip r:embed="rId3"/>
          <a:stretch>
            <a:fillRect/>
          </a:stretch>
        </p:blipFill>
        <p:spPr>
          <a:xfrm>
            <a:off x="7187954" y="8147"/>
            <a:ext cx="5004046" cy="6849853"/>
          </a:xfrm>
          <a:prstGeom prst="rect">
            <a:avLst/>
          </a:prstGeom>
        </p:spPr>
      </p:pic>
    </p:spTree>
    <p:extLst>
      <p:ext uri="{BB962C8B-B14F-4D97-AF65-F5344CB8AC3E}">
        <p14:creationId xmlns:p14="http://schemas.microsoft.com/office/powerpoint/2010/main" val="395265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I-95 Express Routes: Broward County Transit</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838200" y="1376313"/>
            <a:ext cx="7543463" cy="5548270"/>
          </a:xfrm>
        </p:spPr>
        <p:txBody>
          <a:bodyPr/>
          <a:lstStyle/>
          <a:p>
            <a:r>
              <a:rPr lang="en-US" dirty="0"/>
              <a:t>Three routes </a:t>
            </a:r>
          </a:p>
          <a:p>
            <a:pPr lvl="1"/>
            <a:r>
              <a:rPr lang="en-US" dirty="0"/>
              <a:t>Estimated Annual Operating Cost for all three routes: $2,158,040‬ </a:t>
            </a:r>
          </a:p>
          <a:p>
            <a:pPr lvl="1"/>
            <a:r>
              <a:rPr lang="en-US" dirty="0"/>
              <a:t>I-95 Express Miramar Route 106 </a:t>
            </a:r>
          </a:p>
          <a:p>
            <a:pPr lvl="1"/>
            <a:r>
              <a:rPr lang="en-US" dirty="0"/>
              <a:t>I-95 Express Pembroke Pines Route 108</a:t>
            </a:r>
          </a:p>
          <a:p>
            <a:pPr lvl="1"/>
            <a:r>
              <a:rPr lang="en-US" dirty="0"/>
              <a:t>I-95 Express Pembroke Pines/Brickell Route 109</a:t>
            </a:r>
          </a:p>
          <a:p>
            <a:pPr marL="0" indent="0">
              <a:buNone/>
            </a:pPr>
            <a:endParaRPr lang="en-US" b="1" dirty="0"/>
          </a:p>
          <a:p>
            <a:endParaRPr lang="en-US" b="1" dirty="0"/>
          </a:p>
          <a:p>
            <a:pPr lvl="1"/>
            <a:endParaRPr lang="en-US" dirty="0"/>
          </a:p>
          <a:p>
            <a:endParaRPr lang="en-US" dirty="0"/>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8</a:t>
            </a:fld>
            <a:endParaRPr lang="en-US"/>
          </a:p>
        </p:txBody>
      </p:sp>
      <p:graphicFrame>
        <p:nvGraphicFramePr>
          <p:cNvPr id="5" name="Table 4">
            <a:extLst>
              <a:ext uri="{FF2B5EF4-FFF2-40B4-BE49-F238E27FC236}">
                <a16:creationId xmlns:a16="http://schemas.microsoft.com/office/drawing/2014/main" id="{1C56DB35-7748-4BF3-B3A2-4B4714298779}"/>
              </a:ext>
            </a:extLst>
          </p:cNvPr>
          <p:cNvGraphicFramePr>
            <a:graphicFrameLocks noGrp="1"/>
          </p:cNvGraphicFramePr>
          <p:nvPr>
            <p:extLst>
              <p:ext uri="{D42A27DB-BD31-4B8C-83A1-F6EECF244321}">
                <p14:modId xmlns:p14="http://schemas.microsoft.com/office/powerpoint/2010/main" val="3009926177"/>
              </p:ext>
            </p:extLst>
          </p:nvPr>
        </p:nvGraphicFramePr>
        <p:xfrm>
          <a:off x="1036891" y="3844211"/>
          <a:ext cx="7060770" cy="2506845"/>
        </p:xfrm>
        <a:graphic>
          <a:graphicData uri="http://schemas.openxmlformats.org/drawingml/2006/table">
            <a:tbl>
              <a:tblPr>
                <a:tableStyleId>{8799B23B-EC83-4686-B30A-512413B5E67A}</a:tableStyleId>
              </a:tblPr>
              <a:tblGrid>
                <a:gridCol w="1161669">
                  <a:extLst>
                    <a:ext uri="{9D8B030D-6E8A-4147-A177-3AD203B41FA5}">
                      <a16:colId xmlns:a16="http://schemas.microsoft.com/office/drawing/2014/main" val="3145270348"/>
                    </a:ext>
                  </a:extLst>
                </a:gridCol>
                <a:gridCol w="1760655">
                  <a:extLst>
                    <a:ext uri="{9D8B030D-6E8A-4147-A177-3AD203B41FA5}">
                      <a16:colId xmlns:a16="http://schemas.microsoft.com/office/drawing/2014/main" val="2703757111"/>
                    </a:ext>
                  </a:extLst>
                </a:gridCol>
                <a:gridCol w="1760655">
                  <a:extLst>
                    <a:ext uri="{9D8B030D-6E8A-4147-A177-3AD203B41FA5}">
                      <a16:colId xmlns:a16="http://schemas.microsoft.com/office/drawing/2014/main" val="3215512269"/>
                    </a:ext>
                  </a:extLst>
                </a:gridCol>
                <a:gridCol w="2377791">
                  <a:extLst>
                    <a:ext uri="{9D8B030D-6E8A-4147-A177-3AD203B41FA5}">
                      <a16:colId xmlns:a16="http://schemas.microsoft.com/office/drawing/2014/main" val="1524438451"/>
                    </a:ext>
                  </a:extLst>
                </a:gridCol>
              </a:tblGrid>
              <a:tr h="432237">
                <a:tc gridSpan="4">
                  <a:txBody>
                    <a:bodyPr/>
                    <a:lstStyle/>
                    <a:p>
                      <a:pPr algn="ctr" fontAlgn="b"/>
                      <a:r>
                        <a:rPr lang="en-US" sz="1400" b="1" i="0" u="none" strike="noStrike" dirty="0">
                          <a:solidFill>
                            <a:schemeClr val="accent6"/>
                          </a:solidFill>
                          <a:effectLst/>
                          <a:latin typeface="Calibri" panose="020F0502020204030204" pitchFamily="34" charset="0"/>
                        </a:rPr>
                        <a:t>BCT I-95 Express Routes Ridership and Revenue Jan-March 2020</a:t>
                      </a:r>
                    </a:p>
                  </a:txBody>
                  <a:tcPr marL="7620" marR="7620" marT="7620" marB="0" anchor="ctr"/>
                </a:tc>
                <a:tc hMerge="1">
                  <a:txBody>
                    <a:bodyPr/>
                    <a:lstStyle/>
                    <a:p>
                      <a:pPr algn="l" fontAlgn="b"/>
                      <a:endParaRPr lang="en-US" sz="1100" b="0" i="0" u="none" strike="noStrike" dirty="0">
                        <a:solidFill>
                          <a:schemeClr val="accent6"/>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chemeClr val="accent6"/>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2484853"/>
                  </a:ext>
                </a:extLst>
              </a:tr>
              <a:tr h="518652">
                <a:tc>
                  <a:txBody>
                    <a:bodyPr/>
                    <a:lstStyle/>
                    <a:p>
                      <a:pPr algn="l" fontAlgn="b"/>
                      <a:endParaRPr lang="en-US" sz="1400" b="0"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solidFill>
                            <a:schemeClr val="accent6"/>
                          </a:solidFill>
                          <a:effectLst/>
                        </a:rPr>
                        <a:t>Revenue Hours</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b="1" u="none" strike="noStrike" dirty="0">
                          <a:solidFill>
                            <a:schemeClr val="accent6"/>
                          </a:solidFill>
                          <a:effectLst/>
                        </a:rPr>
                        <a:t> Farebox Revenue  </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b="1" u="none" strike="noStrike" dirty="0">
                          <a:solidFill>
                            <a:schemeClr val="accent6"/>
                          </a:solidFill>
                          <a:effectLst/>
                        </a:rPr>
                        <a:t>Ridership </a:t>
                      </a:r>
                      <a:endParaRPr lang="en-US" sz="1400" b="1" i="0" u="none" strike="noStrike" dirty="0">
                        <a:solidFill>
                          <a:schemeClr val="accent6"/>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14725542"/>
                  </a:ext>
                </a:extLst>
              </a:tr>
              <a:tr h="518652">
                <a:tc>
                  <a:txBody>
                    <a:bodyPr/>
                    <a:lstStyle/>
                    <a:p>
                      <a:pPr algn="ctr" fontAlgn="b"/>
                      <a:r>
                        <a:rPr lang="en-US" sz="1400" b="1" u="none" strike="noStrike" dirty="0">
                          <a:solidFill>
                            <a:schemeClr val="accent6"/>
                          </a:solidFill>
                          <a:effectLst/>
                        </a:rPr>
                        <a:t>Route 106</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2,319.81</a:t>
                      </a:r>
                      <a:endParaRPr lang="en-US" sz="1400" b="0"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 $10,623.09 </a:t>
                      </a:r>
                      <a:endParaRPr lang="en-US" sz="1400" b="0"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27,568</a:t>
                      </a:r>
                      <a:endParaRPr lang="en-US" sz="1400" b="0" i="0" u="none" strike="noStrike" dirty="0">
                        <a:solidFill>
                          <a:schemeClr val="accent6"/>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33237397"/>
                  </a:ext>
                </a:extLst>
              </a:tr>
              <a:tr h="518652">
                <a:tc>
                  <a:txBody>
                    <a:bodyPr/>
                    <a:lstStyle/>
                    <a:p>
                      <a:pPr algn="ctr" fontAlgn="b"/>
                      <a:r>
                        <a:rPr lang="en-US" sz="1400" b="1" u="none" strike="noStrike" dirty="0">
                          <a:solidFill>
                            <a:schemeClr val="accent6"/>
                          </a:solidFill>
                          <a:effectLst/>
                        </a:rPr>
                        <a:t>Route 108</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a:solidFill>
                            <a:schemeClr val="accent6"/>
                          </a:solidFill>
                          <a:effectLst/>
                        </a:rPr>
                        <a:t>1,700.53</a:t>
                      </a:r>
                      <a:endParaRPr lang="en-US" sz="1400" b="0" i="0" u="none" strike="noStrike">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 $13,476.12 </a:t>
                      </a:r>
                      <a:endParaRPr lang="en-US" sz="1400" b="0"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26,985</a:t>
                      </a:r>
                      <a:endParaRPr lang="en-US" sz="1400" b="0" i="0" u="none" strike="noStrike" dirty="0">
                        <a:solidFill>
                          <a:schemeClr val="accent6"/>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36121990"/>
                  </a:ext>
                </a:extLst>
              </a:tr>
              <a:tr h="518652">
                <a:tc>
                  <a:txBody>
                    <a:bodyPr/>
                    <a:lstStyle/>
                    <a:p>
                      <a:pPr algn="ctr" fontAlgn="b"/>
                      <a:r>
                        <a:rPr lang="en-US" sz="1400" b="1" u="none" strike="noStrike" dirty="0">
                          <a:solidFill>
                            <a:schemeClr val="accent6"/>
                          </a:solidFill>
                          <a:effectLst/>
                        </a:rPr>
                        <a:t>Route 109</a:t>
                      </a:r>
                      <a:endParaRPr lang="en-US" sz="1400" b="1"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a:solidFill>
                            <a:schemeClr val="accent6"/>
                          </a:solidFill>
                          <a:effectLst/>
                        </a:rPr>
                        <a:t>2,466.18</a:t>
                      </a:r>
                      <a:endParaRPr lang="en-US" sz="1400" b="0" i="0" u="none" strike="noStrike">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 $13,718.12 </a:t>
                      </a:r>
                      <a:endParaRPr lang="en-US" sz="1400" b="0" i="0" u="none" strike="noStrike" dirty="0">
                        <a:solidFill>
                          <a:schemeClr val="accent6"/>
                        </a:solidFill>
                        <a:effectLst/>
                        <a:latin typeface="Calibri" panose="020F0502020204030204" pitchFamily="34" charset="0"/>
                      </a:endParaRPr>
                    </a:p>
                  </a:txBody>
                  <a:tcPr marL="7620" marR="7620" marT="7620" marB="0" anchor="ctr"/>
                </a:tc>
                <a:tc>
                  <a:txBody>
                    <a:bodyPr/>
                    <a:lstStyle/>
                    <a:p>
                      <a:pPr algn="ctr" fontAlgn="b"/>
                      <a:r>
                        <a:rPr lang="en-US" sz="1400" u="none" strike="noStrike" dirty="0">
                          <a:solidFill>
                            <a:schemeClr val="accent6"/>
                          </a:solidFill>
                          <a:effectLst/>
                        </a:rPr>
                        <a:t>33,312</a:t>
                      </a:r>
                      <a:endParaRPr lang="en-US" sz="1400" b="0" i="0" u="none" strike="noStrike" dirty="0">
                        <a:solidFill>
                          <a:schemeClr val="accent6"/>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57669990"/>
                  </a:ext>
                </a:extLst>
              </a:tr>
            </a:tbl>
          </a:graphicData>
        </a:graphic>
      </p:graphicFrame>
      <p:pic>
        <p:nvPicPr>
          <p:cNvPr id="6" name="Picture 5">
            <a:extLst>
              <a:ext uri="{FF2B5EF4-FFF2-40B4-BE49-F238E27FC236}">
                <a16:creationId xmlns:a16="http://schemas.microsoft.com/office/drawing/2014/main" id="{1A728641-827D-4DB6-87DA-2E228BD1901F}"/>
              </a:ext>
            </a:extLst>
          </p:cNvPr>
          <p:cNvPicPr>
            <a:picLocks noChangeAspect="1"/>
          </p:cNvPicPr>
          <p:nvPr/>
        </p:nvPicPr>
        <p:blipFill rotWithShape="1">
          <a:blip r:embed="rId3"/>
          <a:srcRect t="4867"/>
          <a:stretch/>
        </p:blipFill>
        <p:spPr>
          <a:xfrm>
            <a:off x="8381662" y="2062349"/>
            <a:ext cx="3716566" cy="2733302"/>
          </a:xfrm>
          <a:prstGeom prst="rect">
            <a:avLst/>
          </a:prstGeom>
        </p:spPr>
      </p:pic>
      <p:sp>
        <p:nvSpPr>
          <p:cNvPr id="7" name="TextBox 6">
            <a:extLst>
              <a:ext uri="{FF2B5EF4-FFF2-40B4-BE49-F238E27FC236}">
                <a16:creationId xmlns:a16="http://schemas.microsoft.com/office/drawing/2014/main" id="{30AC4247-04E6-468C-8DC1-41DBC55435A3}"/>
              </a:ext>
            </a:extLst>
          </p:cNvPr>
          <p:cNvSpPr txBox="1"/>
          <p:nvPr/>
        </p:nvSpPr>
        <p:spPr>
          <a:xfrm>
            <a:off x="9407542" y="4756751"/>
            <a:ext cx="3346882" cy="261610"/>
          </a:xfrm>
          <a:prstGeom prst="rect">
            <a:avLst/>
          </a:prstGeom>
          <a:noFill/>
        </p:spPr>
        <p:txBody>
          <a:bodyPr wrap="square" rtlCol="0">
            <a:spAutoFit/>
          </a:bodyPr>
          <a:lstStyle/>
          <a:p>
            <a:r>
              <a:rPr lang="en-US" sz="1050" dirty="0">
                <a:solidFill>
                  <a:schemeClr val="accent5"/>
                </a:solidFill>
              </a:rPr>
              <a:t>Source: FDOT</a:t>
            </a:r>
          </a:p>
        </p:txBody>
      </p:sp>
    </p:spTree>
    <p:extLst>
      <p:ext uri="{BB962C8B-B14F-4D97-AF65-F5344CB8AC3E}">
        <p14:creationId xmlns:p14="http://schemas.microsoft.com/office/powerpoint/2010/main" val="35672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5FE-9881-4B92-B056-4123325D605B}"/>
              </a:ext>
            </a:extLst>
          </p:cNvPr>
          <p:cNvSpPr>
            <a:spLocks noGrp="1"/>
          </p:cNvSpPr>
          <p:nvPr>
            <p:ph type="title"/>
          </p:nvPr>
        </p:nvSpPr>
        <p:spPr/>
        <p:txBody>
          <a:bodyPr/>
          <a:lstStyle/>
          <a:p>
            <a:r>
              <a:rPr lang="en-US" dirty="0"/>
              <a:t>Winston-Salem, Greensboro and High Point Region, North Carolina</a:t>
            </a:r>
          </a:p>
        </p:txBody>
      </p:sp>
      <p:sp>
        <p:nvSpPr>
          <p:cNvPr id="3" name="Content Placeholder 2">
            <a:extLst>
              <a:ext uri="{FF2B5EF4-FFF2-40B4-BE49-F238E27FC236}">
                <a16:creationId xmlns:a16="http://schemas.microsoft.com/office/drawing/2014/main" id="{1F61C73A-A6A5-496E-9DD9-E065014ACCB3}"/>
              </a:ext>
            </a:extLst>
          </p:cNvPr>
          <p:cNvSpPr>
            <a:spLocks noGrp="1"/>
          </p:cNvSpPr>
          <p:nvPr>
            <p:ph idx="1"/>
          </p:nvPr>
        </p:nvSpPr>
        <p:spPr>
          <a:xfrm>
            <a:off x="497516" y="1193750"/>
            <a:ext cx="7897454" cy="5664250"/>
          </a:xfrm>
        </p:spPr>
        <p:txBody>
          <a:bodyPr>
            <a:normAutofit/>
          </a:bodyPr>
          <a:lstStyle/>
          <a:p>
            <a:r>
              <a:rPr lang="en-US" dirty="0"/>
              <a:t>Piedmont Authority for Regional Transportation (PART)</a:t>
            </a:r>
          </a:p>
          <a:p>
            <a:pPr lvl="1"/>
            <a:r>
              <a:rPr lang="en-US" dirty="0"/>
              <a:t>Work with other MPOs and cities to coordinate service (no agreement in place)</a:t>
            </a:r>
          </a:p>
          <a:p>
            <a:r>
              <a:rPr lang="en-US" dirty="0"/>
              <a:t>Operations</a:t>
            </a:r>
          </a:p>
          <a:p>
            <a:pPr lvl="1"/>
            <a:r>
              <a:rPr lang="en-US" dirty="0"/>
              <a:t>Route 4</a:t>
            </a:r>
          </a:p>
          <a:p>
            <a:pPr lvl="2"/>
            <a:r>
              <a:rPr lang="en-US" dirty="0"/>
              <a:t>Provides service from Greensboro to Chapel Hill </a:t>
            </a:r>
          </a:p>
          <a:p>
            <a:pPr lvl="1"/>
            <a:r>
              <a:rPr lang="en-US" dirty="0"/>
              <a:t>Route 6 </a:t>
            </a:r>
          </a:p>
          <a:p>
            <a:pPr lvl="2"/>
            <a:r>
              <a:rPr lang="en-US" dirty="0"/>
              <a:t>Provides service from Mt. Airy to Winston-Salem</a:t>
            </a:r>
          </a:p>
          <a:p>
            <a:r>
              <a:rPr lang="en-US" dirty="0"/>
              <a:t>Funding</a:t>
            </a:r>
          </a:p>
          <a:p>
            <a:pPr lvl="1"/>
            <a:r>
              <a:rPr lang="en-US" dirty="0"/>
              <a:t>5307 funds, 5337 funds, State/MPO funds</a:t>
            </a:r>
          </a:p>
          <a:p>
            <a:pPr lvl="1"/>
            <a:r>
              <a:rPr lang="en-US" dirty="0"/>
              <a:t>Each county receiving service has to approve a tax to be levied by PART - a vehicle rental tax or a vehicle registration fee </a:t>
            </a:r>
          </a:p>
          <a:p>
            <a:pPr lvl="1"/>
            <a:r>
              <a:rPr lang="en-US" dirty="0"/>
              <a:t>The vehicle rental tax is used to heavily subsidize all the rural routes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823200-FE9B-4930-810B-457C1B9AC98D}"/>
              </a:ext>
            </a:extLst>
          </p:cNvPr>
          <p:cNvSpPr>
            <a:spLocks noGrp="1"/>
          </p:cNvSpPr>
          <p:nvPr>
            <p:ph type="sldNum" sz="quarter" idx="12"/>
          </p:nvPr>
        </p:nvSpPr>
        <p:spPr/>
        <p:txBody>
          <a:bodyPr/>
          <a:lstStyle/>
          <a:p>
            <a:fld id="{9CC10EB1-B3C2-4945-87A6-A585F5503DB5}" type="slidenum">
              <a:rPr lang="en-US" smtClean="0"/>
              <a:t>9</a:t>
            </a:fld>
            <a:endParaRPr lang="en-US"/>
          </a:p>
        </p:txBody>
      </p:sp>
      <p:pic>
        <p:nvPicPr>
          <p:cNvPr id="6" name="Picture 5">
            <a:extLst>
              <a:ext uri="{FF2B5EF4-FFF2-40B4-BE49-F238E27FC236}">
                <a16:creationId xmlns:a16="http://schemas.microsoft.com/office/drawing/2014/main" id="{882E2A4D-08AF-47C8-AADC-49A0A0DED20D}"/>
              </a:ext>
            </a:extLst>
          </p:cNvPr>
          <p:cNvPicPr>
            <a:picLocks noChangeAspect="1"/>
          </p:cNvPicPr>
          <p:nvPr/>
        </p:nvPicPr>
        <p:blipFill>
          <a:blip r:embed="rId2"/>
          <a:stretch>
            <a:fillRect/>
          </a:stretch>
        </p:blipFill>
        <p:spPr>
          <a:xfrm>
            <a:off x="8025465" y="2198451"/>
            <a:ext cx="4059193" cy="2706130"/>
          </a:xfrm>
          <a:prstGeom prst="rect">
            <a:avLst/>
          </a:prstGeom>
        </p:spPr>
      </p:pic>
      <p:sp>
        <p:nvSpPr>
          <p:cNvPr id="7" name="TextBox 6">
            <a:extLst>
              <a:ext uri="{FF2B5EF4-FFF2-40B4-BE49-F238E27FC236}">
                <a16:creationId xmlns:a16="http://schemas.microsoft.com/office/drawing/2014/main" id="{E6CA19F4-C5A3-4F66-BE3A-D5529265FC2B}"/>
              </a:ext>
            </a:extLst>
          </p:cNvPr>
          <p:cNvSpPr txBox="1"/>
          <p:nvPr/>
        </p:nvSpPr>
        <p:spPr>
          <a:xfrm>
            <a:off x="9680359" y="5035386"/>
            <a:ext cx="3346882" cy="261610"/>
          </a:xfrm>
          <a:prstGeom prst="rect">
            <a:avLst/>
          </a:prstGeom>
          <a:noFill/>
        </p:spPr>
        <p:txBody>
          <a:bodyPr wrap="square" rtlCol="0">
            <a:spAutoFit/>
          </a:bodyPr>
          <a:lstStyle/>
          <a:p>
            <a:r>
              <a:rPr lang="en-US" sz="1050" dirty="0">
                <a:solidFill>
                  <a:schemeClr val="accent5"/>
                </a:solidFill>
              </a:rPr>
              <a:t>Source: PART</a:t>
            </a:r>
          </a:p>
        </p:txBody>
      </p:sp>
    </p:spTree>
    <p:extLst>
      <p:ext uri="{BB962C8B-B14F-4D97-AF65-F5344CB8AC3E}">
        <p14:creationId xmlns:p14="http://schemas.microsoft.com/office/powerpoint/2010/main" val="3202588856"/>
      </p:ext>
    </p:extLst>
  </p:cSld>
  <p:clrMapOvr>
    <a:masterClrMapping/>
  </p:clrMapOvr>
</p:sld>
</file>

<file path=ppt/theme/theme1.xml><?xml version="1.0" encoding="utf-8"?>
<a:theme xmlns:a="http://schemas.openxmlformats.org/drawingml/2006/main" name="Office Theme">
  <a:themeElements>
    <a:clrScheme name="Light Custom">
      <a:dk1>
        <a:srgbClr val="41454C"/>
      </a:dk1>
      <a:lt1>
        <a:sysClr val="window" lastClr="FFFFFF"/>
      </a:lt1>
      <a:dk2>
        <a:srgbClr val="A6A6A6"/>
      </a:dk2>
      <a:lt2>
        <a:srgbClr val="41454C"/>
      </a:lt2>
      <a:accent1>
        <a:srgbClr val="40ABF4"/>
      </a:accent1>
      <a:accent2>
        <a:srgbClr val="B2ED4C"/>
      </a:accent2>
      <a:accent3>
        <a:srgbClr val="20D37E"/>
      </a:accent3>
      <a:accent4>
        <a:srgbClr val="0F111E"/>
      </a:accent4>
      <a:accent5>
        <a:srgbClr val="0F111E"/>
      </a:accent5>
      <a:accent6>
        <a:srgbClr val="0F111E"/>
      </a:accent6>
      <a:hlink>
        <a:srgbClr val="0F111E"/>
      </a:hlink>
      <a:folHlink>
        <a:srgbClr val="0F11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B4D24E"/>
      </a:dk1>
      <a:lt1>
        <a:sysClr val="window" lastClr="FFFFFF"/>
      </a:lt1>
      <a:dk2>
        <a:srgbClr val="A6A6A6"/>
      </a:dk2>
      <a:lt2>
        <a:srgbClr val="50B879"/>
      </a:lt2>
      <a:accent1>
        <a:srgbClr val="53A6DC"/>
      </a:accent1>
      <a:accent2>
        <a:srgbClr val="B4D21E"/>
      </a:accent2>
      <a:accent3>
        <a:srgbClr val="0F111E"/>
      </a:accent3>
      <a:accent4>
        <a:srgbClr val="0F111E"/>
      </a:accent4>
      <a:accent5>
        <a:srgbClr val="0F111E"/>
      </a:accent5>
      <a:accent6>
        <a:srgbClr val="0F111E"/>
      </a:accent6>
      <a:hlink>
        <a:srgbClr val="0F111E"/>
      </a:hlink>
      <a:folHlink>
        <a:srgbClr val="0F11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1901</TotalTime>
  <Words>1260</Words>
  <Application>Microsoft Office PowerPoint</Application>
  <PresentationFormat>Widescreen</PresentationFormat>
  <Paragraphs>216</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Helvetica</vt:lpstr>
      <vt:lpstr>Wingdings</vt:lpstr>
      <vt:lpstr>Office Theme</vt:lpstr>
      <vt:lpstr>1_Custom Design</vt:lpstr>
      <vt:lpstr>Intra-Regional Transit Service Case Study Examples </vt:lpstr>
      <vt:lpstr>Case Study Examples</vt:lpstr>
      <vt:lpstr>Sarasota County and Manatee County, Florida</vt:lpstr>
      <vt:lpstr>About Route 99</vt:lpstr>
      <vt:lpstr>Broward County and Miami-Dade County, Florida </vt:lpstr>
      <vt:lpstr>I-95 Express Routes: Miami-Dade DTPW</vt:lpstr>
      <vt:lpstr>I-95 Express Routes:  Miami-Dade DTPW</vt:lpstr>
      <vt:lpstr>I-95 Express Routes: Broward County Transit</vt:lpstr>
      <vt:lpstr>Winston-Salem, Greensboro and High Point Region, North Carolina</vt:lpstr>
      <vt:lpstr>Routes 4 &amp; 6: PART </vt:lpstr>
      <vt:lpstr>Routes 4 and 6: PART</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Generallo</dc:creator>
  <cp:lastModifiedBy>Blanton, Whit</cp:lastModifiedBy>
  <cp:revision>104</cp:revision>
  <dcterms:created xsi:type="dcterms:W3CDTF">2016-03-30T14:59:27Z</dcterms:created>
  <dcterms:modified xsi:type="dcterms:W3CDTF">2021-06-25T11:02:25Z</dcterms:modified>
</cp:coreProperties>
</file>