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4" r:id="rId5"/>
    <p:sldId id="260" r:id="rId6"/>
    <p:sldId id="262" r:id="rId7"/>
    <p:sldId id="263" r:id="rId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Average Annual</a:t>
            </a:r>
            <a:r>
              <a:rPr lang="en-US" sz="1800" baseline="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Funding</a:t>
            </a:r>
            <a:r>
              <a:rPr lang="en-US" sz="1800" baseline="0" dirty="0">
                <a:latin typeface="Helvetica" panose="020B0604020202020204" pitchFamily="34" charset="0"/>
                <a:cs typeface="Helvetica" panose="020B0604020202020204" pitchFamily="34" charset="0"/>
              </a:rPr>
              <a:t> by Agency</a:t>
            </a:r>
            <a:endParaRPr 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57111494892132"/>
          <c:y val="0.14226901752554705"/>
          <c:w val="0.48457649113563406"/>
          <c:h val="0.75130303236591101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1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ED3-48DF-980C-4E9637D6AE9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ED3-48DF-980C-4E9637D6AE9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ED3-48DF-980C-4E9637D6AE9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ED3-48DF-980C-4E9637D6AE9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ED3-48DF-980C-4E9637D6AE9F}"/>
              </c:ext>
            </c:extLst>
          </c:dPt>
          <c:dLbls>
            <c:dLbl>
              <c:idx val="0"/>
              <c:layout>
                <c:manualLayout>
                  <c:x val="-0.10608689713042375"/>
                  <c:y val="0.1326126453213521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$145,400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ED3-48DF-980C-4E9637D6AE9F}"/>
                </c:ext>
              </c:extLst>
            </c:dLbl>
            <c:dLbl>
              <c:idx val="1"/>
              <c:layout>
                <c:manualLayout>
                  <c:x val="-0.13781264330806234"/>
                  <c:y val="-6.505888493045004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$149,000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ED3-48DF-980C-4E9637D6AE9F}"/>
                </c:ext>
              </c:extLst>
            </c:dLbl>
            <c:dLbl>
              <c:idx val="2"/>
              <c:layout>
                <c:manualLayout>
                  <c:x val="2.2205309838128971E-3"/>
                  <c:y val="-0.1445548269002397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$149,000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9ED3-48DF-980C-4E9637D6AE9F}"/>
                </c:ext>
              </c:extLst>
            </c:dLbl>
            <c:dLbl>
              <c:idx val="3"/>
              <c:layout>
                <c:manualLayout>
                  <c:x val="0.14568822019924088"/>
                  <c:y val="-6.04718358332009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$149,000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9ED3-48DF-980C-4E9637D6AE9F}"/>
                </c:ext>
              </c:extLst>
            </c:dLbl>
            <c:dLbl>
              <c:idx val="4"/>
              <c:layout>
                <c:manualLayout>
                  <c:x val="0.10362087638673419"/>
                  <c:y val="0.1301685992420976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$149,000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9ED3-48DF-980C-4E9637D6AE9F}"/>
                </c:ext>
              </c:extLst>
            </c:dLbl>
            <c:numFmt formatCode="_(&quot;$&quot;* #,##0_);_(&quot;$&quot;* \(#,##0\);_(&quot;$&quot;* &quot;-&quot;_);_(@_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Sheet1!$A$1:$A$5</c:f>
              <c:strCache>
                <c:ptCount val="5"/>
                <c:pt idx="0">
                  <c:v>FDOT</c:v>
                </c:pt>
                <c:pt idx="1">
                  <c:v>St.  Petersburg</c:v>
                </c:pt>
                <c:pt idx="2">
                  <c:v>Tampa</c:v>
                </c:pt>
                <c:pt idx="3">
                  <c:v>Hillsborough County</c:v>
                </c:pt>
                <c:pt idx="4">
                  <c:v>Pinellas County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148000</c:v>
                </c:pt>
                <c:pt idx="1">
                  <c:v>150000</c:v>
                </c:pt>
                <c:pt idx="2">
                  <c:v>150000</c:v>
                </c:pt>
                <c:pt idx="3">
                  <c:v>150000</c:v>
                </c:pt>
                <c:pt idx="4">
                  <c:v>150000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ED3-48DF-980C-4E9637D6AE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508505881209298"/>
          <c:y val="0.18202120083826731"/>
          <c:w val="0.33282440066738872"/>
          <c:h val="0.730903324584426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4103" y="2081911"/>
            <a:ext cx="10543793" cy="1300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8444" y="1821561"/>
            <a:ext cx="10675111" cy="3989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Pelican Logo&#10;"/>
          <p:cNvSpPr/>
          <p:nvPr/>
        </p:nvSpPr>
        <p:spPr>
          <a:xfrm>
            <a:off x="0" y="0"/>
            <a:ext cx="6105143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 descr="City Logo&#10;"/>
          <p:cNvSpPr/>
          <p:nvPr/>
        </p:nvSpPr>
        <p:spPr>
          <a:xfrm>
            <a:off x="10646664" y="5547359"/>
            <a:ext cx="1251203" cy="10195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24103" y="2081911"/>
            <a:ext cx="10543793" cy="705962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4986655" marR="5080">
              <a:lnSpc>
                <a:spcPts val="4750"/>
              </a:lnSpc>
              <a:spcBef>
                <a:spcPts val="705"/>
              </a:spcBef>
            </a:pPr>
            <a:r>
              <a:rPr lang="en-US" spc="-20" dirty="0"/>
              <a:t>Cross Bay Ferry</a:t>
            </a:r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6400800" y="4347717"/>
            <a:ext cx="3669283" cy="1097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200" spc="-5" dirty="0">
                <a:latin typeface="Arial"/>
                <a:cs typeface="Arial"/>
              </a:rPr>
              <a:t>June 2021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6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2200" spc="-5" dirty="0">
                <a:latin typeface="Arial"/>
                <a:cs typeface="Arial"/>
              </a:rPr>
              <a:t>TMA Leadership Group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7399" y="68786"/>
            <a:ext cx="5723738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dirty="0"/>
              <a:t>Cross Bay Ferry</a:t>
            </a:r>
            <a:br>
              <a:rPr lang="en-US" dirty="0"/>
            </a:br>
            <a:r>
              <a:rPr lang="en-US" dirty="0"/>
              <a:t>Seasonal Service</a:t>
            </a:r>
            <a:endParaRPr spc="-10" dirty="0"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482852"/>
            <a:ext cx="7809865" cy="0"/>
          </a:xfrm>
          <a:custGeom>
            <a:avLst/>
            <a:gdLst/>
            <a:ahLst/>
            <a:cxnLst/>
            <a:rect l="l" t="t" r="r" b="b"/>
            <a:pathLst>
              <a:path w="7809865">
                <a:moveTo>
                  <a:pt x="0" y="0"/>
                </a:moveTo>
                <a:lnTo>
                  <a:pt x="780961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 descr="Pelican Logo"/>
          <p:cNvSpPr/>
          <p:nvPr/>
        </p:nvSpPr>
        <p:spPr>
          <a:xfrm>
            <a:off x="11083014" y="5334000"/>
            <a:ext cx="1136904" cy="1402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3516" y="1482852"/>
            <a:ext cx="6604444" cy="50917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99720" algn="l"/>
              </a:tabLst>
            </a:pPr>
            <a:r>
              <a:rPr lang="en-US" sz="2400" dirty="0">
                <a:latin typeface="Arial"/>
                <a:cs typeface="Arial"/>
              </a:rPr>
              <a:t>Seasonal Ferry Service between Downtown St. Pete and Downtown Tampa</a:t>
            </a:r>
          </a:p>
          <a:p>
            <a:pPr marL="926465" marR="5080" lvl="1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99720" algn="l"/>
              </a:tabLst>
            </a:pPr>
            <a:r>
              <a:rPr lang="en-US" sz="2400" dirty="0">
                <a:latin typeface="Arial"/>
                <a:cs typeface="Arial"/>
              </a:rPr>
              <a:t>Pilot Season 2016-2017</a:t>
            </a:r>
          </a:p>
          <a:p>
            <a:pPr marL="926465" marR="5080" lvl="1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99720" algn="l"/>
              </a:tabLst>
            </a:pPr>
            <a:r>
              <a:rPr lang="en-US" sz="2400" dirty="0">
                <a:latin typeface="Arial"/>
                <a:cs typeface="Arial"/>
              </a:rPr>
              <a:t>Routine Seasons 2018-2021</a:t>
            </a:r>
          </a:p>
          <a:p>
            <a:pPr marL="469265" marR="5080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99720" algn="l"/>
              </a:tabLst>
            </a:pPr>
            <a:r>
              <a:rPr lang="en-US" sz="2400" dirty="0">
                <a:latin typeface="Arial"/>
                <a:cs typeface="Arial"/>
              </a:rPr>
              <a:t>Multi-jurisdictional investment in public-private partnership</a:t>
            </a:r>
          </a:p>
          <a:p>
            <a:pPr marL="926465" marR="5080" lvl="1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99720" algn="l"/>
              </a:tabLst>
            </a:pPr>
            <a:r>
              <a:rPr lang="en-US" sz="2400" dirty="0">
                <a:latin typeface="Arial"/>
                <a:cs typeface="Arial"/>
              </a:rPr>
              <a:t>Four local governments during Pilot</a:t>
            </a:r>
          </a:p>
          <a:p>
            <a:pPr marL="926465" marR="5080" lvl="1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99720" algn="l"/>
              </a:tabLst>
            </a:pPr>
            <a:r>
              <a:rPr lang="en-US" sz="2400" dirty="0">
                <a:latin typeface="Arial"/>
                <a:cs typeface="Arial"/>
              </a:rPr>
              <a:t>FDOT support during Routine Seasons</a:t>
            </a:r>
          </a:p>
          <a:p>
            <a:pPr marL="926465" marR="5080" lvl="1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99720" algn="l"/>
              </a:tabLst>
            </a:pPr>
            <a:r>
              <a:rPr lang="en-US" sz="2400" dirty="0">
                <a:latin typeface="Arial"/>
                <a:cs typeface="Arial"/>
              </a:rPr>
              <a:t>Maximum subsidy each season with revenue sharing opportunity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2" name="object 2" descr="Ferry Picture"/>
          <p:cNvSpPr/>
          <p:nvPr/>
        </p:nvSpPr>
        <p:spPr>
          <a:xfrm>
            <a:off x="6868668" y="19811"/>
            <a:ext cx="5323332" cy="68381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182880"/>
            <a:ext cx="6096000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Cross Bay</a:t>
            </a:r>
            <a:r>
              <a:rPr spc="-90" dirty="0"/>
              <a:t> </a:t>
            </a:r>
            <a:r>
              <a:rPr dirty="0"/>
              <a:t>Ferry</a:t>
            </a:r>
            <a:br>
              <a:rPr lang="en-US" dirty="0"/>
            </a:br>
            <a:r>
              <a:rPr lang="en-US" dirty="0"/>
              <a:t>Seasonal Service</a:t>
            </a:r>
            <a:endParaRPr dirty="0"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482852"/>
            <a:ext cx="7802880" cy="10160"/>
          </a:xfrm>
          <a:custGeom>
            <a:avLst/>
            <a:gdLst/>
            <a:ahLst/>
            <a:cxnLst/>
            <a:rect l="l" t="t" r="r" b="b"/>
            <a:pathLst>
              <a:path w="7802880" h="10159">
                <a:moveTo>
                  <a:pt x="0" y="0"/>
                </a:moveTo>
                <a:lnTo>
                  <a:pt x="7802880" y="1016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Pelican Logo"/>
          <p:cNvSpPr/>
          <p:nvPr/>
        </p:nvSpPr>
        <p:spPr>
          <a:xfrm>
            <a:off x="11055095" y="5455920"/>
            <a:ext cx="1136903" cy="1402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 descr="Ferry Logo"/>
          <p:cNvSpPr/>
          <p:nvPr/>
        </p:nvSpPr>
        <p:spPr>
          <a:xfrm>
            <a:off x="6668699" y="1994916"/>
            <a:ext cx="5173980" cy="2868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C3C12CC-2A5C-4290-9C57-72BEBB639E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324254"/>
              </p:ext>
            </p:extLst>
          </p:nvPr>
        </p:nvGraphicFramePr>
        <p:xfrm>
          <a:off x="387678" y="1905000"/>
          <a:ext cx="5915025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AA6EB32-4B14-493D-BFE4-590A8FBBA56B}"/>
              </a:ext>
            </a:extLst>
          </p:cNvPr>
          <p:cNvSpPr txBox="1"/>
          <p:nvPr/>
        </p:nvSpPr>
        <p:spPr>
          <a:xfrm>
            <a:off x="457200" y="6318687"/>
            <a:ext cx="1013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Revenues exceeding threshold of $400,000 would be split 50-50 with HMS and Local Government Partners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441854"/>
            <a:ext cx="40640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Cross Bay</a:t>
            </a:r>
            <a:r>
              <a:rPr spc="-90" dirty="0"/>
              <a:t> </a:t>
            </a:r>
            <a:r>
              <a:rPr dirty="0"/>
              <a:t>Ferry</a:t>
            </a:r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482852"/>
            <a:ext cx="7802880" cy="10160"/>
          </a:xfrm>
          <a:custGeom>
            <a:avLst/>
            <a:gdLst/>
            <a:ahLst/>
            <a:cxnLst/>
            <a:rect l="l" t="t" r="r" b="b"/>
            <a:pathLst>
              <a:path w="7802880" h="10159">
                <a:moveTo>
                  <a:pt x="0" y="0"/>
                </a:moveTo>
                <a:lnTo>
                  <a:pt x="7802880" y="1016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Pelican Logo"/>
          <p:cNvSpPr/>
          <p:nvPr/>
        </p:nvSpPr>
        <p:spPr>
          <a:xfrm>
            <a:off x="11055095" y="5455920"/>
            <a:ext cx="1136903" cy="1402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4800" y="1644166"/>
            <a:ext cx="11049000" cy="215251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har char="•"/>
              <a:tabLst>
                <a:tab pos="299085" algn="l"/>
                <a:tab pos="299720" algn="l"/>
              </a:tabLst>
            </a:pPr>
            <a:r>
              <a:rPr sz="2300" spc="-5" dirty="0">
                <a:latin typeface="Arial"/>
                <a:cs typeface="Arial"/>
              </a:rPr>
              <a:t>Concluded </a:t>
            </a:r>
            <a:r>
              <a:rPr sz="2300" dirty="0">
                <a:latin typeface="Arial"/>
                <a:cs typeface="Arial"/>
              </a:rPr>
              <a:t>third year of 3-year </a:t>
            </a:r>
            <a:r>
              <a:rPr sz="2300" spc="-5" dirty="0">
                <a:latin typeface="Arial"/>
                <a:cs typeface="Arial"/>
              </a:rPr>
              <a:t>agreement </a:t>
            </a:r>
            <a:r>
              <a:rPr lang="en-US" sz="2300" spc="-5" dirty="0">
                <a:latin typeface="Arial"/>
                <a:cs typeface="Arial"/>
              </a:rPr>
              <a:t>between City of St. Pete and </a:t>
            </a:r>
            <a:r>
              <a:rPr sz="2300" dirty="0">
                <a:latin typeface="Arial"/>
                <a:cs typeface="Arial"/>
              </a:rPr>
              <a:t>HMS on April 30,</a:t>
            </a:r>
            <a:r>
              <a:rPr sz="2300" spc="-33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2021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 dirty="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2300" dirty="0">
                <a:latin typeface="Arial"/>
                <a:cs typeface="Arial"/>
              </a:rPr>
              <a:t>Joint Participation </a:t>
            </a:r>
            <a:r>
              <a:rPr sz="2300" spc="-5" dirty="0">
                <a:latin typeface="Arial"/>
                <a:cs typeface="Arial"/>
              </a:rPr>
              <a:t>Agreement </a:t>
            </a:r>
            <a:r>
              <a:rPr sz="2300" dirty="0">
                <a:latin typeface="Arial"/>
                <a:cs typeface="Arial"/>
              </a:rPr>
              <a:t>with FDOT to support the Cross Bay</a:t>
            </a:r>
            <a:r>
              <a:rPr sz="2300" spc="-39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Ferry  operations through the three seasons, at approximately $150,000 each season, has concluded with the</a:t>
            </a:r>
            <a:r>
              <a:rPr lang="en-US" sz="2300" dirty="0">
                <a:latin typeface="Arial"/>
                <a:cs typeface="Arial"/>
              </a:rPr>
              <a:t> Service Development</a:t>
            </a:r>
            <a:r>
              <a:rPr sz="2300" dirty="0">
                <a:latin typeface="Arial"/>
                <a:cs typeface="Arial"/>
              </a:rPr>
              <a:t> grant fully</a:t>
            </a:r>
            <a:r>
              <a:rPr sz="2300" spc="-22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expended</a:t>
            </a:r>
          </a:p>
        </p:txBody>
      </p:sp>
      <p:sp>
        <p:nvSpPr>
          <p:cNvPr id="6" name="object 6" descr="Ferry Logo"/>
          <p:cNvSpPr/>
          <p:nvPr/>
        </p:nvSpPr>
        <p:spPr>
          <a:xfrm>
            <a:off x="3366515" y="3806952"/>
            <a:ext cx="5173980" cy="2868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7098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Pelican Logo"/>
          <p:cNvSpPr/>
          <p:nvPr/>
        </p:nvSpPr>
        <p:spPr>
          <a:xfrm>
            <a:off x="11055095" y="5455919"/>
            <a:ext cx="1136903" cy="14020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 descr=" Bar Chart"/>
          <p:cNvSpPr/>
          <p:nvPr/>
        </p:nvSpPr>
        <p:spPr>
          <a:xfrm>
            <a:off x="9892283" y="5154167"/>
            <a:ext cx="695325" cy="0"/>
          </a:xfrm>
          <a:custGeom>
            <a:avLst/>
            <a:gdLst/>
            <a:ahLst/>
            <a:cxnLst/>
            <a:rect l="l" t="t" r="r" b="b"/>
            <a:pathLst>
              <a:path w="695325">
                <a:moveTo>
                  <a:pt x="0" y="0"/>
                </a:moveTo>
                <a:lnTo>
                  <a:pt x="69494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Bar Chart"/>
          <p:cNvSpPr/>
          <p:nvPr/>
        </p:nvSpPr>
        <p:spPr>
          <a:xfrm>
            <a:off x="7577328" y="5154167"/>
            <a:ext cx="1388745" cy="0"/>
          </a:xfrm>
          <a:custGeom>
            <a:avLst/>
            <a:gdLst/>
            <a:ahLst/>
            <a:cxnLst/>
            <a:rect l="l" t="t" r="r" b="b"/>
            <a:pathLst>
              <a:path w="1388745">
                <a:moveTo>
                  <a:pt x="0" y="0"/>
                </a:moveTo>
                <a:lnTo>
                  <a:pt x="138836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 descr="Bar Chart"/>
          <p:cNvSpPr/>
          <p:nvPr/>
        </p:nvSpPr>
        <p:spPr>
          <a:xfrm>
            <a:off x="5260847" y="5154167"/>
            <a:ext cx="1390015" cy="0"/>
          </a:xfrm>
          <a:custGeom>
            <a:avLst/>
            <a:gdLst/>
            <a:ahLst/>
            <a:cxnLst/>
            <a:rect l="l" t="t" r="r" b="b"/>
            <a:pathLst>
              <a:path w="1390015">
                <a:moveTo>
                  <a:pt x="0" y="0"/>
                </a:moveTo>
                <a:lnTo>
                  <a:pt x="138988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 descr="Bar Chart"/>
          <p:cNvSpPr/>
          <p:nvPr/>
        </p:nvSpPr>
        <p:spPr>
          <a:xfrm>
            <a:off x="2944367" y="5154167"/>
            <a:ext cx="1390015" cy="0"/>
          </a:xfrm>
          <a:custGeom>
            <a:avLst/>
            <a:gdLst/>
            <a:ahLst/>
            <a:cxnLst/>
            <a:rect l="l" t="t" r="r" b="b"/>
            <a:pathLst>
              <a:path w="1390014">
                <a:moveTo>
                  <a:pt x="0" y="0"/>
                </a:moveTo>
                <a:lnTo>
                  <a:pt x="138988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 descr="Bar Chart"/>
          <p:cNvSpPr/>
          <p:nvPr/>
        </p:nvSpPr>
        <p:spPr>
          <a:xfrm>
            <a:off x="1324355" y="5154167"/>
            <a:ext cx="693420" cy="0"/>
          </a:xfrm>
          <a:custGeom>
            <a:avLst/>
            <a:gdLst/>
            <a:ahLst/>
            <a:cxnLst/>
            <a:rect l="l" t="t" r="r" b="b"/>
            <a:pathLst>
              <a:path w="693419">
                <a:moveTo>
                  <a:pt x="0" y="0"/>
                </a:moveTo>
                <a:lnTo>
                  <a:pt x="69341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892283" y="4433315"/>
            <a:ext cx="695325" cy="0"/>
          </a:xfrm>
          <a:custGeom>
            <a:avLst/>
            <a:gdLst/>
            <a:ahLst/>
            <a:cxnLst/>
            <a:rect l="l" t="t" r="r" b="b"/>
            <a:pathLst>
              <a:path w="695325">
                <a:moveTo>
                  <a:pt x="0" y="0"/>
                </a:moveTo>
                <a:lnTo>
                  <a:pt x="69494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77328" y="4433315"/>
            <a:ext cx="1388745" cy="0"/>
          </a:xfrm>
          <a:custGeom>
            <a:avLst/>
            <a:gdLst/>
            <a:ahLst/>
            <a:cxnLst/>
            <a:rect l="l" t="t" r="r" b="b"/>
            <a:pathLst>
              <a:path w="1388745">
                <a:moveTo>
                  <a:pt x="0" y="0"/>
                </a:moveTo>
                <a:lnTo>
                  <a:pt x="138836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60847" y="4433315"/>
            <a:ext cx="1390015" cy="0"/>
          </a:xfrm>
          <a:custGeom>
            <a:avLst/>
            <a:gdLst/>
            <a:ahLst/>
            <a:cxnLst/>
            <a:rect l="l" t="t" r="r" b="b"/>
            <a:pathLst>
              <a:path w="1390015">
                <a:moveTo>
                  <a:pt x="0" y="0"/>
                </a:moveTo>
                <a:lnTo>
                  <a:pt x="138988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44367" y="4433315"/>
            <a:ext cx="1390015" cy="0"/>
          </a:xfrm>
          <a:custGeom>
            <a:avLst/>
            <a:gdLst/>
            <a:ahLst/>
            <a:cxnLst/>
            <a:rect l="l" t="t" r="r" b="b"/>
            <a:pathLst>
              <a:path w="1390014">
                <a:moveTo>
                  <a:pt x="0" y="0"/>
                </a:moveTo>
                <a:lnTo>
                  <a:pt x="138988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24355" y="4433315"/>
            <a:ext cx="693420" cy="0"/>
          </a:xfrm>
          <a:custGeom>
            <a:avLst/>
            <a:gdLst/>
            <a:ahLst/>
            <a:cxnLst/>
            <a:rect l="l" t="t" r="r" b="b"/>
            <a:pathLst>
              <a:path w="693419">
                <a:moveTo>
                  <a:pt x="0" y="0"/>
                </a:moveTo>
                <a:lnTo>
                  <a:pt x="69341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892283" y="3712464"/>
            <a:ext cx="695325" cy="0"/>
          </a:xfrm>
          <a:custGeom>
            <a:avLst/>
            <a:gdLst/>
            <a:ahLst/>
            <a:cxnLst/>
            <a:rect l="l" t="t" r="r" b="b"/>
            <a:pathLst>
              <a:path w="695325">
                <a:moveTo>
                  <a:pt x="0" y="0"/>
                </a:moveTo>
                <a:lnTo>
                  <a:pt x="69494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77328" y="3712464"/>
            <a:ext cx="1388745" cy="0"/>
          </a:xfrm>
          <a:custGeom>
            <a:avLst/>
            <a:gdLst/>
            <a:ahLst/>
            <a:cxnLst/>
            <a:rect l="l" t="t" r="r" b="b"/>
            <a:pathLst>
              <a:path w="1388745">
                <a:moveTo>
                  <a:pt x="0" y="0"/>
                </a:moveTo>
                <a:lnTo>
                  <a:pt x="138836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60847" y="3712464"/>
            <a:ext cx="1390015" cy="0"/>
          </a:xfrm>
          <a:custGeom>
            <a:avLst/>
            <a:gdLst/>
            <a:ahLst/>
            <a:cxnLst/>
            <a:rect l="l" t="t" r="r" b="b"/>
            <a:pathLst>
              <a:path w="1390015">
                <a:moveTo>
                  <a:pt x="0" y="0"/>
                </a:moveTo>
                <a:lnTo>
                  <a:pt x="138988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44367" y="3712464"/>
            <a:ext cx="1390015" cy="0"/>
          </a:xfrm>
          <a:custGeom>
            <a:avLst/>
            <a:gdLst/>
            <a:ahLst/>
            <a:cxnLst/>
            <a:rect l="l" t="t" r="r" b="b"/>
            <a:pathLst>
              <a:path w="1390014">
                <a:moveTo>
                  <a:pt x="0" y="0"/>
                </a:moveTo>
                <a:lnTo>
                  <a:pt x="138988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24355" y="3712464"/>
            <a:ext cx="693420" cy="0"/>
          </a:xfrm>
          <a:custGeom>
            <a:avLst/>
            <a:gdLst/>
            <a:ahLst/>
            <a:cxnLst/>
            <a:rect l="l" t="t" r="r" b="b"/>
            <a:pathLst>
              <a:path w="693419">
                <a:moveTo>
                  <a:pt x="0" y="0"/>
                </a:moveTo>
                <a:lnTo>
                  <a:pt x="69341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77328" y="2991611"/>
            <a:ext cx="3009900" cy="0"/>
          </a:xfrm>
          <a:custGeom>
            <a:avLst/>
            <a:gdLst/>
            <a:ahLst/>
            <a:cxnLst/>
            <a:rect l="l" t="t" r="r" b="b"/>
            <a:pathLst>
              <a:path w="3009900">
                <a:moveTo>
                  <a:pt x="0" y="0"/>
                </a:moveTo>
                <a:lnTo>
                  <a:pt x="30099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60847" y="2991611"/>
            <a:ext cx="1390015" cy="0"/>
          </a:xfrm>
          <a:custGeom>
            <a:avLst/>
            <a:gdLst/>
            <a:ahLst/>
            <a:cxnLst/>
            <a:rect l="l" t="t" r="r" b="b"/>
            <a:pathLst>
              <a:path w="1390015">
                <a:moveTo>
                  <a:pt x="0" y="0"/>
                </a:moveTo>
                <a:lnTo>
                  <a:pt x="138988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44367" y="2991611"/>
            <a:ext cx="1390015" cy="0"/>
          </a:xfrm>
          <a:custGeom>
            <a:avLst/>
            <a:gdLst/>
            <a:ahLst/>
            <a:cxnLst/>
            <a:rect l="l" t="t" r="r" b="b"/>
            <a:pathLst>
              <a:path w="1390014">
                <a:moveTo>
                  <a:pt x="0" y="0"/>
                </a:moveTo>
                <a:lnTo>
                  <a:pt x="138988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24355" y="2991611"/>
            <a:ext cx="693420" cy="0"/>
          </a:xfrm>
          <a:custGeom>
            <a:avLst/>
            <a:gdLst/>
            <a:ahLst/>
            <a:cxnLst/>
            <a:rect l="l" t="t" r="r" b="b"/>
            <a:pathLst>
              <a:path w="693419">
                <a:moveTo>
                  <a:pt x="0" y="0"/>
                </a:moveTo>
                <a:lnTo>
                  <a:pt x="69341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77328" y="2272283"/>
            <a:ext cx="3009900" cy="0"/>
          </a:xfrm>
          <a:custGeom>
            <a:avLst/>
            <a:gdLst/>
            <a:ahLst/>
            <a:cxnLst/>
            <a:rect l="l" t="t" r="r" b="b"/>
            <a:pathLst>
              <a:path w="3009900">
                <a:moveTo>
                  <a:pt x="0" y="0"/>
                </a:moveTo>
                <a:lnTo>
                  <a:pt x="30099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60847" y="2272283"/>
            <a:ext cx="1390015" cy="0"/>
          </a:xfrm>
          <a:custGeom>
            <a:avLst/>
            <a:gdLst/>
            <a:ahLst/>
            <a:cxnLst/>
            <a:rect l="l" t="t" r="r" b="b"/>
            <a:pathLst>
              <a:path w="1390015">
                <a:moveTo>
                  <a:pt x="0" y="0"/>
                </a:moveTo>
                <a:lnTo>
                  <a:pt x="138988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24355" y="2272283"/>
            <a:ext cx="3009900" cy="0"/>
          </a:xfrm>
          <a:custGeom>
            <a:avLst/>
            <a:gdLst/>
            <a:ahLst/>
            <a:cxnLst/>
            <a:rect l="l" t="t" r="r" b="b"/>
            <a:pathLst>
              <a:path w="3009900">
                <a:moveTo>
                  <a:pt x="0" y="0"/>
                </a:moveTo>
                <a:lnTo>
                  <a:pt x="300989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24355" y="1551432"/>
            <a:ext cx="9263380" cy="0"/>
          </a:xfrm>
          <a:custGeom>
            <a:avLst/>
            <a:gdLst/>
            <a:ahLst/>
            <a:cxnLst/>
            <a:rect l="l" t="t" r="r" b="b"/>
            <a:pathLst>
              <a:path w="9263380">
                <a:moveTo>
                  <a:pt x="0" y="0"/>
                </a:moveTo>
                <a:lnTo>
                  <a:pt x="926287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17776" y="2930651"/>
            <a:ext cx="927100" cy="2943225"/>
          </a:xfrm>
          <a:custGeom>
            <a:avLst/>
            <a:gdLst/>
            <a:ahLst/>
            <a:cxnLst/>
            <a:rect l="l" t="t" r="r" b="b"/>
            <a:pathLst>
              <a:path w="927100" h="2943225">
                <a:moveTo>
                  <a:pt x="926592" y="0"/>
                </a:moveTo>
                <a:lnTo>
                  <a:pt x="0" y="0"/>
                </a:lnTo>
                <a:lnTo>
                  <a:pt x="0" y="2942844"/>
                </a:lnTo>
                <a:lnTo>
                  <a:pt x="926592" y="2942844"/>
                </a:lnTo>
                <a:lnTo>
                  <a:pt x="92659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34255" y="2089404"/>
            <a:ext cx="927100" cy="3784600"/>
          </a:xfrm>
          <a:custGeom>
            <a:avLst/>
            <a:gdLst/>
            <a:ahLst/>
            <a:cxnLst/>
            <a:rect l="l" t="t" r="r" b="b"/>
            <a:pathLst>
              <a:path w="927100" h="3784600">
                <a:moveTo>
                  <a:pt x="926592" y="0"/>
                </a:moveTo>
                <a:lnTo>
                  <a:pt x="0" y="0"/>
                </a:lnTo>
                <a:lnTo>
                  <a:pt x="0" y="3784092"/>
                </a:lnTo>
                <a:lnTo>
                  <a:pt x="926592" y="3784092"/>
                </a:lnTo>
                <a:lnTo>
                  <a:pt x="92659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50735" y="2151888"/>
            <a:ext cx="927100" cy="3721735"/>
          </a:xfrm>
          <a:custGeom>
            <a:avLst/>
            <a:gdLst/>
            <a:ahLst/>
            <a:cxnLst/>
            <a:rect l="l" t="t" r="r" b="b"/>
            <a:pathLst>
              <a:path w="927100" h="3721735">
                <a:moveTo>
                  <a:pt x="926592" y="0"/>
                </a:moveTo>
                <a:lnTo>
                  <a:pt x="0" y="0"/>
                </a:lnTo>
                <a:lnTo>
                  <a:pt x="0" y="3721608"/>
                </a:lnTo>
                <a:lnTo>
                  <a:pt x="926592" y="3721608"/>
                </a:lnTo>
                <a:lnTo>
                  <a:pt x="92659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65692" y="3084576"/>
            <a:ext cx="927100" cy="2788920"/>
          </a:xfrm>
          <a:custGeom>
            <a:avLst/>
            <a:gdLst/>
            <a:ahLst/>
            <a:cxnLst/>
            <a:rect l="l" t="t" r="r" b="b"/>
            <a:pathLst>
              <a:path w="927100" h="2788920">
                <a:moveTo>
                  <a:pt x="926591" y="0"/>
                </a:moveTo>
                <a:lnTo>
                  <a:pt x="0" y="0"/>
                </a:lnTo>
                <a:lnTo>
                  <a:pt x="0" y="2788920"/>
                </a:lnTo>
                <a:lnTo>
                  <a:pt x="926591" y="2788920"/>
                </a:lnTo>
                <a:lnTo>
                  <a:pt x="926591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24355" y="5873496"/>
            <a:ext cx="9263380" cy="0"/>
          </a:xfrm>
          <a:custGeom>
            <a:avLst/>
            <a:gdLst/>
            <a:ahLst/>
            <a:cxnLst/>
            <a:rect l="l" t="t" r="r" b="b"/>
            <a:pathLst>
              <a:path w="9263380">
                <a:moveTo>
                  <a:pt x="0" y="0"/>
                </a:moveTo>
                <a:lnTo>
                  <a:pt x="926287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81833" y="2036826"/>
            <a:ext cx="6948170" cy="657225"/>
          </a:xfrm>
          <a:custGeom>
            <a:avLst/>
            <a:gdLst/>
            <a:ahLst/>
            <a:cxnLst/>
            <a:rect l="l" t="t" r="r" b="b"/>
            <a:pathLst>
              <a:path w="6948170" h="657225">
                <a:moveTo>
                  <a:pt x="0" y="557784"/>
                </a:moveTo>
                <a:lnTo>
                  <a:pt x="2316480" y="656844"/>
                </a:lnTo>
                <a:lnTo>
                  <a:pt x="4631436" y="201168"/>
                </a:lnTo>
                <a:lnTo>
                  <a:pt x="6947916" y="0"/>
                </a:lnTo>
              </a:path>
            </a:pathLst>
          </a:custGeom>
          <a:ln w="28575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284729" y="4289805"/>
            <a:ext cx="4400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54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00955" y="3869182"/>
            <a:ext cx="4400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28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917181" y="3900678"/>
            <a:ext cx="4400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58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233281" y="4367021"/>
            <a:ext cx="4400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18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177542" y="2300732"/>
            <a:ext cx="6083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404040"/>
                </a:solidFill>
                <a:latin typeface="Calibri"/>
                <a:cs typeface="Calibri"/>
              </a:rPr>
              <a:t>$</a:t>
            </a:r>
            <a:r>
              <a:rPr sz="1200" b="1" spc="5" dirty="0">
                <a:solidFill>
                  <a:srgbClr val="404040"/>
                </a:solidFill>
                <a:latin typeface="Calibri"/>
                <a:cs typeface="Calibri"/>
              </a:rPr>
              <a:t>3</a:t>
            </a:r>
            <a:r>
              <a:rPr sz="1200" b="1" dirty="0">
                <a:solidFill>
                  <a:srgbClr val="404040"/>
                </a:solidFill>
                <a:latin typeface="Calibri"/>
                <a:cs typeface="Calibri"/>
              </a:rPr>
              <a:t>0</a:t>
            </a:r>
            <a:r>
              <a:rPr sz="1200" b="1" spc="5" dirty="0">
                <a:solidFill>
                  <a:srgbClr val="404040"/>
                </a:solidFill>
                <a:latin typeface="Calibri"/>
                <a:cs typeface="Calibri"/>
              </a:rPr>
              <a:t>3</a:t>
            </a:r>
            <a:r>
              <a:rPr sz="1200" b="1" dirty="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sz="1200" b="1" spc="5" dirty="0">
                <a:solidFill>
                  <a:srgbClr val="404040"/>
                </a:solidFill>
                <a:latin typeface="Calibri"/>
                <a:cs typeface="Calibri"/>
              </a:rPr>
              <a:t>3</a:t>
            </a:r>
            <a:r>
              <a:rPr sz="1200" b="1" dirty="0">
                <a:solidFill>
                  <a:srgbClr val="404040"/>
                </a:solidFill>
                <a:latin typeface="Calibri"/>
                <a:cs typeface="Calibri"/>
              </a:rPr>
              <a:t>77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506467" y="2399538"/>
            <a:ext cx="5956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404040"/>
                </a:solidFill>
                <a:latin typeface="Calibri"/>
                <a:cs typeface="Calibri"/>
              </a:rPr>
              <a:t>$</a:t>
            </a:r>
            <a:r>
              <a:rPr sz="1200" b="1" spc="5" dirty="0">
                <a:solidFill>
                  <a:srgbClr val="404040"/>
                </a:solidFill>
                <a:latin typeface="Calibri"/>
                <a:cs typeface="Calibri"/>
              </a:rPr>
              <a:t>2</a:t>
            </a:r>
            <a:r>
              <a:rPr sz="1200" b="1" dirty="0">
                <a:solidFill>
                  <a:srgbClr val="404040"/>
                </a:solidFill>
                <a:latin typeface="Calibri"/>
                <a:cs typeface="Calibri"/>
              </a:rPr>
              <a:t>9</a:t>
            </a:r>
            <a:r>
              <a:rPr sz="1200" b="1" spc="5" dirty="0">
                <a:solidFill>
                  <a:srgbClr val="404040"/>
                </a:solidFill>
                <a:latin typeface="Calibri"/>
                <a:cs typeface="Calibri"/>
              </a:rPr>
              <a:t>4</a:t>
            </a:r>
            <a:r>
              <a:rPr sz="1200" b="1" dirty="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sz="1200" b="1" spc="5" dirty="0">
                <a:solidFill>
                  <a:srgbClr val="404040"/>
                </a:solidFill>
                <a:latin typeface="Calibri"/>
                <a:cs typeface="Calibri"/>
              </a:rPr>
              <a:t>2</a:t>
            </a:r>
            <a:r>
              <a:rPr sz="1200" b="1" dirty="0">
                <a:solidFill>
                  <a:srgbClr val="404040"/>
                </a:solidFill>
                <a:latin typeface="Calibri"/>
                <a:cs typeface="Calibri"/>
              </a:rPr>
              <a:t>26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809993" y="1943480"/>
            <a:ext cx="6083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404040"/>
                </a:solidFill>
                <a:latin typeface="Calibri"/>
                <a:cs typeface="Calibri"/>
              </a:rPr>
              <a:t>$</a:t>
            </a:r>
            <a:r>
              <a:rPr sz="1200" b="1" spc="5" dirty="0">
                <a:solidFill>
                  <a:srgbClr val="404040"/>
                </a:solidFill>
                <a:latin typeface="Calibri"/>
                <a:cs typeface="Calibri"/>
              </a:rPr>
              <a:t>3</a:t>
            </a:r>
            <a:r>
              <a:rPr sz="1200" b="1" dirty="0">
                <a:solidFill>
                  <a:srgbClr val="404040"/>
                </a:solidFill>
                <a:latin typeface="Calibri"/>
                <a:cs typeface="Calibri"/>
              </a:rPr>
              <a:t>3</a:t>
            </a:r>
            <a:r>
              <a:rPr sz="1200" b="1" spc="5" dirty="0">
                <a:solidFill>
                  <a:srgbClr val="404040"/>
                </a:solidFill>
                <a:latin typeface="Calibri"/>
                <a:cs typeface="Calibri"/>
              </a:rPr>
              <a:t>6</a:t>
            </a:r>
            <a:r>
              <a:rPr sz="1200" b="1" dirty="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sz="1200" b="1" spc="5" dirty="0">
                <a:solidFill>
                  <a:srgbClr val="404040"/>
                </a:solidFill>
                <a:latin typeface="Calibri"/>
                <a:cs typeface="Calibri"/>
              </a:rPr>
              <a:t>4</a:t>
            </a:r>
            <a:r>
              <a:rPr sz="1200" b="1" dirty="0">
                <a:solidFill>
                  <a:srgbClr val="404040"/>
                </a:solidFill>
                <a:latin typeface="Calibri"/>
                <a:cs typeface="Calibri"/>
              </a:rPr>
              <a:t>14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088373" y="1767078"/>
            <a:ext cx="6083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404040"/>
                </a:solidFill>
                <a:latin typeface="Calibri"/>
                <a:cs typeface="Calibri"/>
              </a:rPr>
              <a:t>$</a:t>
            </a:r>
            <a:r>
              <a:rPr sz="1200" b="1" spc="5" dirty="0">
                <a:solidFill>
                  <a:srgbClr val="404040"/>
                </a:solidFill>
                <a:latin typeface="Calibri"/>
                <a:cs typeface="Calibri"/>
              </a:rPr>
              <a:t>3</a:t>
            </a:r>
            <a:r>
              <a:rPr sz="1200" b="1" dirty="0">
                <a:solidFill>
                  <a:srgbClr val="404040"/>
                </a:solidFill>
                <a:latin typeface="Calibri"/>
                <a:cs typeface="Calibri"/>
              </a:rPr>
              <a:t>5</a:t>
            </a:r>
            <a:r>
              <a:rPr sz="1200" b="1" spc="5" dirty="0">
                <a:solidFill>
                  <a:srgbClr val="404040"/>
                </a:solidFill>
                <a:latin typeface="Calibri"/>
                <a:cs typeface="Calibri"/>
              </a:rPr>
              <a:t>5</a:t>
            </a:r>
            <a:r>
              <a:rPr sz="1200" b="1" dirty="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r>
              <a:rPr sz="1200" b="1" spc="5" dirty="0">
                <a:solidFill>
                  <a:srgbClr val="404040"/>
                </a:solidFill>
                <a:latin typeface="Calibri"/>
                <a:cs typeface="Calibri"/>
              </a:rPr>
              <a:t>0</a:t>
            </a:r>
            <a:r>
              <a:rPr sz="1200" b="1" dirty="0">
                <a:solidFill>
                  <a:srgbClr val="404040"/>
                </a:solidFill>
                <a:latin typeface="Calibri"/>
                <a:cs typeface="Calibri"/>
              </a:rPr>
              <a:t>83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682096" y="5780633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$0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0682096" y="5240273"/>
            <a:ext cx="4019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$50,000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682096" y="4699507"/>
            <a:ext cx="4597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$100,000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682096" y="4159122"/>
            <a:ext cx="4597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$150,000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682096" y="3618738"/>
            <a:ext cx="4597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$200,000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682096" y="3077971"/>
            <a:ext cx="4597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$250,000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682096" y="2537586"/>
            <a:ext cx="4597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$300,000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682096" y="1997202"/>
            <a:ext cx="4597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$350,000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682096" y="1456435"/>
            <a:ext cx="4597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$400,000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92809" y="5780633"/>
            <a:ext cx="609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-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61154" y="5059502"/>
            <a:ext cx="34480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,000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61085" y="4339208"/>
            <a:ext cx="3441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20,000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61085" y="3618738"/>
            <a:ext cx="3441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30,000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61085" y="2897885"/>
            <a:ext cx="3441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40,000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61085" y="2177288"/>
            <a:ext cx="3441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50,000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61085" y="1456435"/>
            <a:ext cx="3441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60,000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924557" y="5929376"/>
            <a:ext cx="11150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Pilot Season</a:t>
            </a:r>
            <a:r>
              <a:rPr sz="900" spc="-4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2016-2017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249673" y="5929376"/>
            <a:ext cx="10966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Season One</a:t>
            </a:r>
            <a:r>
              <a:rPr sz="900" spc="-6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2018-2019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563106" y="5929376"/>
            <a:ext cx="1102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Season Two</a:t>
            </a:r>
            <a:r>
              <a:rPr sz="900" spc="-5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2019-2020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843518" y="5929376"/>
            <a:ext cx="11747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Season Three</a:t>
            </a:r>
            <a:r>
              <a:rPr sz="900" spc="-4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2020-2021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0" name="object 60"/>
          <p:cNvSpPr txBox="1">
            <a:spLocks noGrp="1"/>
          </p:cNvSpPr>
          <p:nvPr>
            <p:ph type="title"/>
          </p:nvPr>
        </p:nvSpPr>
        <p:spPr>
          <a:xfrm>
            <a:off x="3246882" y="367664"/>
            <a:ext cx="5484495" cy="100965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indent="1446530">
              <a:lnSpc>
                <a:spcPct val="101600"/>
              </a:lnSpc>
              <a:spcBef>
                <a:spcPts val="40"/>
              </a:spcBef>
            </a:pPr>
            <a:r>
              <a:rPr sz="3200" b="1" spc="-10" dirty="0">
                <a:solidFill>
                  <a:srgbClr val="585858"/>
                </a:solidFill>
                <a:latin typeface="Calibri"/>
                <a:cs typeface="Calibri"/>
              </a:rPr>
              <a:t>Cross </a:t>
            </a:r>
            <a:r>
              <a:rPr sz="3200" b="1" spc="-20" dirty="0">
                <a:solidFill>
                  <a:srgbClr val="585858"/>
                </a:solidFill>
                <a:latin typeface="Calibri"/>
                <a:cs typeface="Calibri"/>
              </a:rPr>
              <a:t>Bay </a:t>
            </a:r>
            <a:r>
              <a:rPr sz="3200" b="1" spc="-10" dirty="0">
                <a:solidFill>
                  <a:srgbClr val="585858"/>
                </a:solidFill>
                <a:latin typeface="Calibri"/>
                <a:cs typeface="Calibri"/>
              </a:rPr>
              <a:t>Ferry  </a:t>
            </a:r>
            <a:r>
              <a:rPr sz="3200" b="1" dirty="0">
                <a:solidFill>
                  <a:srgbClr val="585858"/>
                </a:solidFill>
                <a:latin typeface="Calibri"/>
                <a:cs typeface="Calibri"/>
              </a:rPr>
              <a:t>Seasonal </a:t>
            </a:r>
            <a:r>
              <a:rPr sz="3200" b="1" spc="-5" dirty="0">
                <a:solidFill>
                  <a:srgbClr val="585858"/>
                </a:solidFill>
                <a:latin typeface="Calibri"/>
                <a:cs typeface="Calibri"/>
              </a:rPr>
              <a:t>Ridership </a:t>
            </a:r>
            <a:r>
              <a:rPr sz="3200" b="1" dirty="0">
                <a:solidFill>
                  <a:srgbClr val="585858"/>
                </a:solidFill>
                <a:latin typeface="Calibri"/>
                <a:cs typeface="Calibri"/>
              </a:rPr>
              <a:t>and</a:t>
            </a:r>
            <a:r>
              <a:rPr sz="3200" b="1" spc="-8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200" b="1" spc="-20" dirty="0">
                <a:solidFill>
                  <a:srgbClr val="585858"/>
                </a:solidFill>
                <a:latin typeface="Calibri"/>
                <a:cs typeface="Calibri"/>
              </a:rPr>
              <a:t>Revenue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235317" y="3250819"/>
            <a:ext cx="1539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latin typeface="Calibri"/>
                <a:cs typeface="Calibri"/>
              </a:rPr>
              <a:t>PANDEMIC</a:t>
            </a:r>
            <a:r>
              <a:rPr sz="2400" b="1" spc="-6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I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761014" y="3250819"/>
            <a:ext cx="10572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b="1" spc="-40" dirty="0">
                <a:latin typeface="Calibri"/>
                <a:cs typeface="Calibri"/>
              </a:rPr>
              <a:t>MPACTS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37453" y="3285458"/>
            <a:ext cx="265665" cy="2123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482852"/>
            <a:ext cx="7802880" cy="10160"/>
          </a:xfrm>
          <a:custGeom>
            <a:avLst/>
            <a:gdLst/>
            <a:ahLst/>
            <a:cxnLst/>
            <a:rect l="l" t="t" r="r" b="b"/>
            <a:pathLst>
              <a:path w="7802880" h="10159">
                <a:moveTo>
                  <a:pt x="0" y="0"/>
                </a:moveTo>
                <a:lnTo>
                  <a:pt x="7802880" y="1016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7200" y="1676400"/>
            <a:ext cx="11277600" cy="282449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106045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085" algn="l"/>
                <a:tab pos="299720" algn="l"/>
              </a:tabLst>
            </a:pPr>
            <a:r>
              <a:rPr lang="en-US" sz="1800" dirty="0">
                <a:latin typeface="Arial"/>
                <a:cs typeface="Arial"/>
              </a:rPr>
              <a:t>In </a:t>
            </a:r>
            <a:r>
              <a:rPr lang="en-US" sz="1800" spc="-5" dirty="0">
                <a:latin typeface="Arial"/>
                <a:cs typeface="Arial"/>
              </a:rPr>
              <a:t>April 2021, Hillsborough Board </a:t>
            </a:r>
            <a:r>
              <a:rPr lang="en-US" sz="1800" dirty="0">
                <a:latin typeface="Arial"/>
                <a:cs typeface="Arial"/>
              </a:rPr>
              <a:t>of </a:t>
            </a:r>
            <a:r>
              <a:rPr lang="en-US" sz="1800" spc="-5" dirty="0">
                <a:latin typeface="Arial"/>
                <a:cs typeface="Arial"/>
              </a:rPr>
              <a:t>County Commissioners approved amendment to their agreement with </a:t>
            </a:r>
            <a:r>
              <a:rPr lang="en-US" sz="1800" dirty="0">
                <a:latin typeface="Arial"/>
                <a:cs typeface="Arial"/>
              </a:rPr>
              <a:t>HMS </a:t>
            </a:r>
            <a:r>
              <a:rPr lang="en-US" sz="1800" spc="-5" dirty="0">
                <a:latin typeface="Arial"/>
                <a:cs typeface="Arial"/>
              </a:rPr>
              <a:t>that provides option </a:t>
            </a:r>
            <a:r>
              <a:rPr lang="en-US" sz="1800" dirty="0">
                <a:latin typeface="Arial"/>
                <a:cs typeface="Arial"/>
              </a:rPr>
              <a:t>for </a:t>
            </a:r>
            <a:r>
              <a:rPr lang="en-US" sz="1800" spc="-5" dirty="0">
                <a:latin typeface="Arial"/>
                <a:cs typeface="Arial"/>
              </a:rPr>
              <a:t>inter-city service </a:t>
            </a:r>
            <a:r>
              <a:rPr lang="en-US" sz="1800" dirty="0">
                <a:latin typeface="Arial"/>
                <a:cs typeface="Arial"/>
              </a:rPr>
              <a:t>from </a:t>
            </a:r>
            <a:r>
              <a:rPr lang="en-US" sz="1800" spc="-10" dirty="0">
                <a:latin typeface="Arial"/>
                <a:cs typeface="Arial"/>
              </a:rPr>
              <a:t>Downtown </a:t>
            </a:r>
            <a:r>
              <a:rPr lang="en-US" sz="1800" dirty="0">
                <a:latin typeface="Arial"/>
                <a:cs typeface="Arial"/>
              </a:rPr>
              <a:t>St. </a:t>
            </a:r>
            <a:r>
              <a:rPr lang="en-US" sz="1800" spc="-5" dirty="0">
                <a:latin typeface="Arial"/>
                <a:cs typeface="Arial"/>
              </a:rPr>
              <a:t>Petersburg </a:t>
            </a:r>
            <a:r>
              <a:rPr lang="en-US" sz="1800" dirty="0">
                <a:latin typeface="Arial"/>
                <a:cs typeface="Arial"/>
              </a:rPr>
              <a:t>to </a:t>
            </a:r>
            <a:r>
              <a:rPr lang="en-US" sz="1800" spc="-10" dirty="0">
                <a:latin typeface="Arial"/>
                <a:cs typeface="Arial"/>
              </a:rPr>
              <a:t>Downtown </a:t>
            </a:r>
            <a:r>
              <a:rPr lang="en-US" sz="1800" spc="-45" dirty="0">
                <a:latin typeface="Arial"/>
                <a:cs typeface="Arial"/>
              </a:rPr>
              <a:t>Tampa </a:t>
            </a:r>
            <a:r>
              <a:rPr lang="en-US" sz="1800" spc="-5" dirty="0">
                <a:latin typeface="Arial"/>
                <a:cs typeface="Arial"/>
              </a:rPr>
              <a:t>that could begin in Fall </a:t>
            </a:r>
            <a:r>
              <a:rPr lang="en-US" sz="1800" dirty="0">
                <a:latin typeface="Arial"/>
                <a:cs typeface="Arial"/>
              </a:rPr>
              <a:t>of </a:t>
            </a:r>
            <a:r>
              <a:rPr lang="en-US" sz="1800" spc="-5" dirty="0">
                <a:latin typeface="Arial"/>
                <a:cs typeface="Arial"/>
              </a:rPr>
              <a:t>this</a:t>
            </a:r>
            <a:r>
              <a:rPr lang="en-US" sz="1800" spc="80" dirty="0">
                <a:latin typeface="Arial"/>
                <a:cs typeface="Arial"/>
              </a:rPr>
              <a:t> </a:t>
            </a:r>
            <a:r>
              <a:rPr lang="en-US" sz="1800" spc="-30" dirty="0">
                <a:latin typeface="Arial"/>
                <a:cs typeface="Arial"/>
              </a:rPr>
              <a:t>year.</a:t>
            </a:r>
          </a:p>
          <a:p>
            <a:pPr marL="299085" marR="106045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085" algn="l"/>
                <a:tab pos="299720" algn="l"/>
              </a:tabLst>
            </a:pPr>
            <a:endParaRPr lang="en-US" spc="-30" dirty="0">
              <a:latin typeface="Arial"/>
              <a:cs typeface="Arial"/>
            </a:endParaRPr>
          </a:p>
          <a:p>
            <a:pPr marL="299085" marR="106045" indent="-287020">
              <a:spcBef>
                <a:spcPts val="100"/>
              </a:spcBef>
              <a:buFontTx/>
              <a:buChar char="•"/>
              <a:tabLst>
                <a:tab pos="299085" algn="l"/>
                <a:tab pos="299720" algn="l"/>
              </a:tabLst>
            </a:pPr>
            <a:r>
              <a:rPr lang="en-US" sz="1800" spc="-5" dirty="0">
                <a:latin typeface="Arial"/>
                <a:cs typeface="Arial"/>
              </a:rPr>
              <a:t>Development of new Interlocal Agreement between partner governments with Hillsborough County as lead government agency is underway.</a:t>
            </a:r>
            <a:endParaRPr lang="en-US"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lang="en-US" sz="1850" dirty="0">
              <a:latin typeface="Arial"/>
              <a:cs typeface="Arial"/>
            </a:endParaRPr>
          </a:p>
          <a:p>
            <a:pPr marL="299085" marR="45085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lang="en-US" sz="1800" spc="-5" dirty="0">
                <a:latin typeface="Arial"/>
                <a:cs typeface="Arial"/>
              </a:rPr>
              <a:t>Concept includes consideration </a:t>
            </a:r>
            <a:r>
              <a:rPr lang="en-US" sz="1800" dirty="0">
                <a:latin typeface="Arial"/>
                <a:cs typeface="Arial"/>
              </a:rPr>
              <a:t>for </a:t>
            </a:r>
            <a:r>
              <a:rPr lang="en-US" sz="1800" spc="-5" dirty="0">
                <a:latin typeface="Arial"/>
                <a:cs typeface="Arial"/>
              </a:rPr>
              <a:t>incremental increases in seasonal service until year-round service is</a:t>
            </a:r>
            <a:r>
              <a:rPr lang="en-US" sz="1800" spc="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achieved; Fall 2021 Season could start at early as October 1 at nearly the same government subsidy.</a:t>
            </a:r>
            <a:endParaRPr lang="en-US"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lang="en-US" sz="1850" dirty="0">
              <a:latin typeface="Arial"/>
              <a:cs typeface="Arial"/>
            </a:endParaRP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3860BC92-ECF6-4A13-92E7-0C6D7080367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88514"/>
            <a:ext cx="7086600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Cross Bay</a:t>
            </a:r>
            <a:r>
              <a:rPr spc="-90" dirty="0"/>
              <a:t> </a:t>
            </a:r>
            <a:r>
              <a:rPr lang="en-US" spc="-90" dirty="0"/>
              <a:t>Inter-City </a:t>
            </a:r>
            <a:r>
              <a:rPr dirty="0"/>
              <a:t>Ferry</a:t>
            </a:r>
            <a:br>
              <a:rPr lang="en-US" dirty="0"/>
            </a:br>
            <a:r>
              <a:rPr lang="en-US" dirty="0"/>
              <a:t>Going Forward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Pelican Logo&#10;"/>
          <p:cNvSpPr/>
          <p:nvPr/>
        </p:nvSpPr>
        <p:spPr>
          <a:xfrm>
            <a:off x="0" y="0"/>
            <a:ext cx="6105143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 descr="City Logo&#10;"/>
          <p:cNvSpPr/>
          <p:nvPr/>
        </p:nvSpPr>
        <p:spPr>
          <a:xfrm>
            <a:off x="10646664" y="5547359"/>
            <a:ext cx="1251203" cy="10195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24103" y="2081911"/>
            <a:ext cx="10543793" cy="705962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4986655" marR="5080">
              <a:lnSpc>
                <a:spcPts val="4750"/>
              </a:lnSpc>
              <a:spcBef>
                <a:spcPts val="705"/>
              </a:spcBef>
            </a:pPr>
            <a:r>
              <a:rPr lang="en-US" spc="-20" dirty="0"/>
              <a:t>Questions?</a:t>
            </a:r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6400800" y="4347717"/>
            <a:ext cx="3669283" cy="1097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200" spc="-5" dirty="0">
                <a:latin typeface="Arial"/>
                <a:cs typeface="Arial"/>
              </a:rPr>
              <a:t>June 2021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lang="en-US" sz="26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2200" spc="-5" dirty="0">
                <a:latin typeface="Arial"/>
                <a:cs typeface="Arial"/>
              </a:rPr>
              <a:t>TMA Leadership Group</a:t>
            </a:r>
            <a:endParaRPr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6282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308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</vt:lpstr>
      <vt:lpstr>Office Theme</vt:lpstr>
      <vt:lpstr>Cross Bay Ferry</vt:lpstr>
      <vt:lpstr>Cross Bay Ferry Seasonal Service</vt:lpstr>
      <vt:lpstr>Cross Bay Ferry Seasonal Service</vt:lpstr>
      <vt:lpstr>Cross Bay Ferry</vt:lpstr>
      <vt:lpstr>Cross Bay Ferry  Seasonal Ridership and Revenue</vt:lpstr>
      <vt:lpstr>Cross Bay Inter-City Ferry Going Forward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Update</dc:title>
  <dc:creator>Nina Mahmoudi</dc:creator>
  <cp:lastModifiedBy>Favero, Chelsea</cp:lastModifiedBy>
  <cp:revision>13</cp:revision>
  <dcterms:created xsi:type="dcterms:W3CDTF">2021-05-06T21:14:34Z</dcterms:created>
  <dcterms:modified xsi:type="dcterms:W3CDTF">2021-06-24T22:02:41Z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2021-05-06T00:00:00Z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2021-05-06T00:00:00Z</vt:filetime>
  </property>
</Properties>
</file>