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62" r:id="rId2"/>
    <p:sldId id="340" r:id="rId3"/>
    <p:sldId id="350" r:id="rId4"/>
    <p:sldId id="359" r:id="rId5"/>
    <p:sldId id="349" r:id="rId6"/>
    <p:sldId id="368" r:id="rId7"/>
    <p:sldId id="357" r:id="rId8"/>
    <p:sldId id="370" r:id="rId9"/>
    <p:sldId id="361" r:id="rId10"/>
    <p:sldId id="373" r:id="rId11"/>
    <p:sldId id="374" r:id="rId12"/>
    <p:sldId id="372" r:id="rId13"/>
    <p:sldId id="364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BDAC25-6736-472A-ABF4-22F78587F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8CD65-73D5-499E-879C-76A18427CD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4396B-97AE-4E29-8A5B-61FF4D070608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E1190-C217-4EA6-B55C-DD8741C3E0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C7928-313C-4E36-8E97-6CE24D2592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0AF37-4760-44B8-8B04-B528DA715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6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2BB953-F2BD-4CDD-9A4B-61A7F70E9252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D7E7DA-B44B-49EE-BA1B-D5B45143A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50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1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8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9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9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0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7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7E7DA-B44B-49EE-BA1B-D5B45143A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3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4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4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8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2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5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5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7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1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2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C2B3D-F26A-44E2-9104-B8769D27E86E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FB881-332F-4848-A8B9-265A8EEAE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543FEA-EFA7-4A53-AF84-1F348179E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9" r="9779" b="20283"/>
          <a:stretch/>
        </p:blipFill>
        <p:spPr>
          <a:xfrm>
            <a:off x="5647219" y="3524250"/>
            <a:ext cx="6544781" cy="3432704"/>
          </a:xfrm>
          <a:prstGeom prst="rect">
            <a:avLst/>
          </a:prstGeom>
        </p:spPr>
      </p:pic>
      <p:pic>
        <p:nvPicPr>
          <p:cNvPr id="2052" name="Picture 4" descr="Image result for florida strategic intermodal system">
            <a:extLst>
              <a:ext uri="{FF2B5EF4-FFF2-40B4-BE49-F238E27FC236}">
                <a16:creationId xmlns:a16="http://schemas.microsoft.com/office/drawing/2014/main" id="{F92E4E63-DE0E-42F2-BB9C-BC54FCBF7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28173"/>
          <a:stretch/>
        </p:blipFill>
        <p:spPr bwMode="auto">
          <a:xfrm>
            <a:off x="5643418" y="0"/>
            <a:ext cx="6548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A6575-A374-4144-BE3A-4D93F8107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88" y="5817818"/>
            <a:ext cx="1922378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-2" y="1391054"/>
            <a:ext cx="771421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TBARTA MPOs CCC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Transportation Regional Incentive Program (TRIP)</a:t>
            </a:r>
          </a:p>
          <a:p>
            <a:pPr algn="ctr"/>
            <a:r>
              <a:rPr lang="en-US" sz="3600" b="1" i="1" kern="1200" dirty="0">
                <a:solidFill>
                  <a:schemeClr val="bg1"/>
                </a:solidFill>
              </a:rPr>
              <a:t>2022  Priority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269DE9-FC01-480A-8365-DAE6B7DC4D93}"/>
              </a:ext>
            </a:extLst>
          </p:cNvPr>
          <p:cNvSpPr/>
          <p:nvPr/>
        </p:nvSpPr>
        <p:spPr>
          <a:xfrm>
            <a:off x="-382376" y="271712"/>
            <a:ext cx="64783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cs typeface="Arial" charset="0"/>
              </a:rPr>
              <a:t>ACTION ITEM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6ABA38-C6C6-4093-9981-2E1A31325FAA}"/>
              </a:ext>
            </a:extLst>
          </p:cNvPr>
          <p:cNvSpPr/>
          <p:nvPr/>
        </p:nvSpPr>
        <p:spPr>
          <a:xfrm>
            <a:off x="1192253" y="4635949"/>
            <a:ext cx="3329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cs typeface="Arial" charset="0"/>
              </a:rPr>
              <a:t>TBARTA MPOs CCC Board</a:t>
            </a:r>
          </a:p>
          <a:p>
            <a:pPr algn="ctr"/>
            <a:r>
              <a:rPr lang="en-US" sz="2400" dirty="0">
                <a:cs typeface="Arial" charset="0"/>
              </a:rPr>
              <a:t>June 25,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F6644-E226-4618-AD81-83E8E3CF70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2"/>
          <a:stretch/>
        </p:blipFill>
        <p:spPr>
          <a:xfrm>
            <a:off x="3513808" y="5466946"/>
            <a:ext cx="1255014" cy="12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FD7B35-B347-4358-AC10-876BFEF0C47E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2022– New Submissions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ECDC6-0909-434A-9DF5-EA484ACA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12" y="1944286"/>
            <a:ext cx="3627434" cy="3853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47827-7BEF-4DD5-BAE9-74F8E3903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347" y="1592956"/>
            <a:ext cx="718780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7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FD7B35-B347-4358-AC10-876BFEF0C47E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2022– New Submissions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5330A-9525-42FC-9091-456E8F18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77" y="1505545"/>
            <a:ext cx="4157832" cy="4140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9F6B7-618B-456E-BB95-BE0F4D96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701" y="1413800"/>
            <a:ext cx="6986622" cy="544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D4C4F-8E4A-48C6-B6C8-1CB6E9FE0D8E}"/>
              </a:ext>
            </a:extLst>
          </p:cNvPr>
          <p:cNvSpPr txBox="1"/>
          <p:nvPr/>
        </p:nvSpPr>
        <p:spPr>
          <a:xfrm>
            <a:off x="528176" y="4509856"/>
            <a:ext cx="42355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4. Polk: North Ridge Trail (</a:t>
            </a:r>
            <a:r>
              <a:rPr lang="en-US" sz="2600" dirty="0" err="1"/>
              <a:t>Deen</a:t>
            </a:r>
            <a:r>
              <a:rPr lang="en-US" sz="2600" dirty="0"/>
              <a:t> Still Rd to Sand Mine Rd (no image available)</a:t>
            </a:r>
          </a:p>
        </p:txBody>
      </p:sp>
    </p:spTree>
    <p:extLst>
      <p:ext uri="{BB962C8B-B14F-4D97-AF65-F5344CB8AC3E}">
        <p14:creationId xmlns:p14="http://schemas.microsoft.com/office/powerpoint/2010/main" val="82126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3866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ACTION</a:t>
            </a:r>
            <a:endParaRPr lang="en-US" sz="13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CDD26-F824-4AA9-A9B6-C59352CA8E8D}"/>
              </a:ext>
            </a:extLst>
          </p:cNvPr>
          <p:cNvSpPr txBox="1"/>
          <p:nvPr/>
        </p:nvSpPr>
        <p:spPr>
          <a:xfrm>
            <a:off x="359433" y="2676785"/>
            <a:ext cx="1147313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Recommend approval of District 1 and District 7 FY2022 TRIP Project Priorities and Regional Roadway Network Additions</a:t>
            </a:r>
          </a:p>
          <a:p>
            <a:pPr algn="ctr"/>
            <a:endParaRPr lang="en-US" sz="4400" b="1" dirty="0"/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72604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2321004"/>
            <a:ext cx="12192000" cy="2215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</a:rPr>
              <a:t>QUESTIONS?</a:t>
            </a:r>
            <a:endParaRPr lang="en-US" sz="13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9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What is TRIP?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7AD11C-F802-4402-B7CF-5BFC83AABBFA}"/>
              </a:ext>
            </a:extLst>
          </p:cNvPr>
          <p:cNvSpPr/>
          <p:nvPr/>
        </p:nvSpPr>
        <p:spPr>
          <a:xfrm>
            <a:off x="172528" y="1367316"/>
            <a:ext cx="7609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3200" b="1" dirty="0">
                <a:solidFill>
                  <a:srgbClr val="002060"/>
                </a:solidFill>
                <a:cs typeface="Arial" charset="0"/>
              </a:rPr>
              <a:t>Transportation Regional Incentive Program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291AB-2766-498E-B027-1714B527782D}"/>
              </a:ext>
            </a:extLst>
          </p:cNvPr>
          <p:cNvSpPr/>
          <p:nvPr/>
        </p:nvSpPr>
        <p:spPr>
          <a:xfrm>
            <a:off x="425277" y="1900332"/>
            <a:ext cx="7217727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500" dirty="0">
                <a:cs typeface="Arial" charset="0"/>
              </a:rPr>
              <a:t>Part of Growth Management Legislation (2005)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500" dirty="0">
                <a:cs typeface="Arial" charset="0"/>
              </a:rPr>
              <a:t>Regional Planning Incentive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State Funds for Regional Travel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Matching Fund Commitment: FDOT will pay up to 50%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Projects Must Be: 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350" dirty="0"/>
              <a:t>Included within the Regional Long Range Transportation Plan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350" dirty="0"/>
              <a:t>Consistent with the Strategic Intermodal System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350" dirty="0"/>
              <a:t>Compliance with the corridor management policies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350" dirty="0"/>
              <a:t>Local Government Capital Improvements Element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F64A11-E581-4587-8540-CF872FDB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774" y="3225040"/>
            <a:ext cx="3748129" cy="1451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3A664-12EE-4A38-8544-58C77FF0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626" y="1505340"/>
            <a:ext cx="3404427" cy="1556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A3459-AF44-4951-B179-26224B896B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9240530" y="4839140"/>
            <a:ext cx="1658616" cy="16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Prioritization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291AB-2766-498E-B027-1714B527782D}"/>
              </a:ext>
            </a:extLst>
          </p:cNvPr>
          <p:cNvSpPr/>
          <p:nvPr/>
        </p:nvSpPr>
        <p:spPr>
          <a:xfrm>
            <a:off x="266230" y="1477341"/>
            <a:ext cx="7397982" cy="5024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7BB"/>
                </a:solidFill>
                <a:cs typeface="Arial" charset="0"/>
              </a:rPr>
              <a:t>TRIP Working Group: </a:t>
            </a:r>
            <a:r>
              <a:rPr lang="en-US" sz="2800" dirty="0">
                <a:cs typeface="Arial" charset="0"/>
              </a:rPr>
              <a:t>Two (2) Meetings in Spring/Summer of 2021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7BB"/>
                </a:solidFill>
                <a:cs typeface="Arial" charset="0"/>
              </a:rPr>
              <a:t>Working Group Members: </a:t>
            </a:r>
            <a:r>
              <a:rPr lang="en-US" sz="2800" dirty="0">
                <a:cs typeface="Arial" charset="0"/>
              </a:rPr>
              <a:t>MPOs, FDOT, Florida Turnpike, Counties, Municipalities, Transit Agencies, Airport, Port, and TBARTA</a:t>
            </a:r>
          </a:p>
          <a:p>
            <a:pPr marL="457200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7BB"/>
                </a:solidFill>
                <a:cs typeface="Arial" charset="0"/>
              </a:rPr>
              <a:t>Criteria for Prioritization/Scoring: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FDOT District 1 MPOs Collaborate on Ranking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 charset="0"/>
              </a:rPr>
              <a:t>FDOT District 7 Scoring Matrix</a:t>
            </a:r>
          </a:p>
          <a:p>
            <a:pPr marL="1371600" lvl="2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i="1" dirty="0">
                <a:cs typeface="Arial" charset="0"/>
              </a:rPr>
              <a:t>Growth Management, Regionalism, Local Matching Funds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CAAF4-C877-4408-9C2F-F06D8F4BD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623" y="1351722"/>
            <a:ext cx="3922922" cy="5024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694EEE-9185-40B2-BFE8-52FE2FA3B6CC}"/>
              </a:ext>
            </a:extLst>
          </p:cNvPr>
          <p:cNvSpPr txBox="1"/>
          <p:nvPr/>
        </p:nvSpPr>
        <p:spPr>
          <a:xfrm>
            <a:off x="7664212" y="6376174"/>
            <a:ext cx="43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8-County West Central Florida Region</a:t>
            </a:r>
          </a:p>
        </p:txBody>
      </p:sp>
    </p:spTree>
    <p:extLst>
      <p:ext uri="{BB962C8B-B14F-4D97-AF65-F5344CB8AC3E}">
        <p14:creationId xmlns:p14="http://schemas.microsoft.com/office/powerpoint/2010/main" val="3951511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History </a:t>
            </a:r>
            <a:r>
              <a:rPr lang="en-US" sz="4800" b="1" dirty="0">
                <a:solidFill>
                  <a:schemeClr val="bg1"/>
                </a:solidFill>
              </a:rPr>
              <a:t>of </a:t>
            </a:r>
            <a:r>
              <a:rPr lang="en-US" sz="4800" b="1">
                <a:solidFill>
                  <a:schemeClr val="bg1"/>
                </a:solidFill>
              </a:rPr>
              <a:t>TRIP Funded Projects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291AB-2766-498E-B027-1714B527782D}"/>
              </a:ext>
            </a:extLst>
          </p:cNvPr>
          <p:cNvSpPr/>
          <p:nvPr/>
        </p:nvSpPr>
        <p:spPr>
          <a:xfrm>
            <a:off x="169952" y="1310291"/>
            <a:ext cx="6480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800" b="1" u="sng" dirty="0">
                <a:cs typeface="Arial" charset="0"/>
              </a:rPr>
              <a:t>Constructed | Funded Projects Include: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HART &amp; PSTA – Regional Farebox Program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TBARTA Vanpool Program</a:t>
            </a:r>
            <a:endParaRPr lang="en-US" sz="2400" dirty="0">
              <a:cs typeface="Arial" charset="0"/>
            </a:endParaRP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Gateway Expressway – Flyover at US19 </a:t>
            </a:r>
            <a:r>
              <a:rPr lang="en-US" sz="2400" i="1" dirty="0">
                <a:cs typeface="Arial" charset="0"/>
              </a:rPr>
              <a:t>Pinellas</a:t>
            </a:r>
            <a:endParaRPr lang="en-US" sz="2400" b="1" i="1" dirty="0">
              <a:cs typeface="Arial" charset="0"/>
            </a:endParaRP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Gandy Blvd - Flyover </a:t>
            </a:r>
            <a:r>
              <a:rPr lang="en-US" sz="2400" i="1" dirty="0">
                <a:cs typeface="Arial" charset="0"/>
              </a:rPr>
              <a:t>Pinellas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Bruce B Downs Blvd – </a:t>
            </a:r>
            <a:r>
              <a:rPr lang="en-US" sz="2400" b="1" dirty="0" err="1">
                <a:cs typeface="Arial" charset="0"/>
              </a:rPr>
              <a:t>Bearss</a:t>
            </a:r>
            <a:r>
              <a:rPr lang="en-US" sz="2400" b="1" dirty="0">
                <a:cs typeface="Arial" charset="0"/>
              </a:rPr>
              <a:t> Ave to Palm Springs Blvd </a:t>
            </a:r>
            <a:r>
              <a:rPr lang="en-US" sz="2400" i="1" dirty="0">
                <a:cs typeface="Arial" charset="0"/>
              </a:rPr>
              <a:t>Hillsborough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City of Tampa ATMS Phase I </a:t>
            </a:r>
            <a:r>
              <a:rPr lang="en-US" sz="2400" i="1" dirty="0">
                <a:cs typeface="Arial" charset="0"/>
              </a:rPr>
              <a:t>Hillsborough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Iona Road – New Road from </a:t>
            </a:r>
            <a:r>
              <a:rPr lang="en-US" sz="2400" b="1" dirty="0" err="1">
                <a:cs typeface="Arial" charset="0"/>
              </a:rPr>
              <a:t>Fruitville</a:t>
            </a:r>
            <a:r>
              <a:rPr lang="en-US" sz="2400" b="1" dirty="0">
                <a:cs typeface="Arial" charset="0"/>
              </a:rPr>
              <a:t> Road to Palmer Blvd </a:t>
            </a:r>
            <a:r>
              <a:rPr lang="en-US" sz="2400" i="1" dirty="0">
                <a:cs typeface="Arial" charset="0"/>
              </a:rPr>
              <a:t>Sarasota</a:t>
            </a:r>
          </a:p>
          <a:p>
            <a:pPr marL="91440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cs typeface="Arial" charset="0"/>
              </a:rPr>
              <a:t>River Road - From US 41 to north of West Villages Parkway </a:t>
            </a:r>
            <a:r>
              <a:rPr lang="en-US" sz="2400" i="1" dirty="0">
                <a:cs typeface="Arial" charset="0"/>
              </a:rPr>
              <a:t>Sarasota</a:t>
            </a:r>
            <a:endParaRPr lang="en-US" sz="2400" b="1" i="1" dirty="0"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D29B9-02BB-480A-B2E4-A702D484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054" y="3925530"/>
            <a:ext cx="3806063" cy="2547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BDFA7-C8BF-45FC-AA03-9B79143CED91}"/>
              </a:ext>
            </a:extLst>
          </p:cNvPr>
          <p:cNvSpPr/>
          <p:nvPr/>
        </p:nvSpPr>
        <p:spPr>
          <a:xfrm>
            <a:off x="8271560" y="6472553"/>
            <a:ext cx="2557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cs typeface="Arial" charset="0"/>
              </a:rPr>
              <a:t>Above: Gandy Blvd (Pinellas)</a:t>
            </a:r>
            <a:endParaRPr lang="en-US" sz="1600" i="1" dirty="0"/>
          </a:p>
        </p:txBody>
      </p:sp>
      <p:pic>
        <p:nvPicPr>
          <p:cNvPr id="1026" name="Picture 2" descr="Image result for flamingo farebox">
            <a:extLst>
              <a:ext uri="{FF2B5EF4-FFF2-40B4-BE49-F238E27FC236}">
                <a16:creationId xmlns:a16="http://schemas.microsoft.com/office/drawing/2014/main" id="{E3641253-B870-468E-B02F-89216B23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54" y="1321964"/>
            <a:ext cx="3806063" cy="2262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2623FC-EFC5-45BC-9E49-8A07655A39F6}"/>
              </a:ext>
            </a:extLst>
          </p:cNvPr>
          <p:cNvSpPr txBox="1"/>
          <p:nvPr/>
        </p:nvSpPr>
        <p:spPr>
          <a:xfrm>
            <a:off x="8290220" y="3559867"/>
            <a:ext cx="25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Above: Flamingo Fares Logo</a:t>
            </a:r>
          </a:p>
        </p:txBody>
      </p:sp>
    </p:spTree>
    <p:extLst>
      <p:ext uri="{BB962C8B-B14F-4D97-AF65-F5344CB8AC3E}">
        <p14:creationId xmlns:p14="http://schemas.microsoft.com/office/powerpoint/2010/main" val="399242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Programmed Projects </a:t>
            </a:r>
            <a:r>
              <a:rPr lang="en-US" sz="3200" b="1" dirty="0">
                <a:solidFill>
                  <a:schemeClr val="bg1"/>
                </a:solidFill>
              </a:rPr>
              <a:t>(FDOT FY22-26)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291AB-2766-498E-B027-1714B527782D}"/>
              </a:ext>
            </a:extLst>
          </p:cNvPr>
          <p:cNvSpPr/>
          <p:nvPr/>
        </p:nvSpPr>
        <p:spPr>
          <a:xfrm>
            <a:off x="312770" y="1813146"/>
            <a:ext cx="578323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cs typeface="Arial" charset="0"/>
              </a:rPr>
              <a:t>Pinellas County (D7)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I-175/I-375/Bayshore DR Downtown St. Pete </a:t>
            </a:r>
            <a:r>
              <a:rPr lang="en-US" sz="2200" i="1" dirty="0">
                <a:cs typeface="Arial" charset="0"/>
              </a:rPr>
              <a:t>– ITS Improvements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10C2F-E776-4662-9FCB-2A2908BB09CB}"/>
              </a:ext>
            </a:extLst>
          </p:cNvPr>
          <p:cNvSpPr txBox="1"/>
          <p:nvPr/>
        </p:nvSpPr>
        <p:spPr>
          <a:xfrm>
            <a:off x="7944360" y="3576975"/>
            <a:ext cx="207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Bayshore Dr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AC921-F8D6-469B-822A-212DD936FFD5}"/>
              </a:ext>
            </a:extLst>
          </p:cNvPr>
          <p:cNvSpPr/>
          <p:nvPr/>
        </p:nvSpPr>
        <p:spPr>
          <a:xfrm>
            <a:off x="225826" y="4508780"/>
            <a:ext cx="6760601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cs typeface="Arial" charset="0"/>
              </a:rPr>
              <a:t>Hillsborough County (D7)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SR 60/W Brandon Blvd from Lakewood Dr. to Mount Carmel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DF1D0-4D0E-4D25-AC3E-7CCE1AB7B943}"/>
              </a:ext>
            </a:extLst>
          </p:cNvPr>
          <p:cNvSpPr txBox="1"/>
          <p:nvPr/>
        </p:nvSpPr>
        <p:spPr>
          <a:xfrm>
            <a:off x="8547634" y="6371698"/>
            <a:ext cx="27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SR 60/Brandon Blvd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4CCAB-A98A-4D1F-A9E6-90BE0A8C4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3" t="20225" r="6798" b="12510"/>
          <a:stretch/>
        </p:blipFill>
        <p:spPr>
          <a:xfrm>
            <a:off x="7275576" y="3948564"/>
            <a:ext cx="4916424" cy="2423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74AD2-D6C6-4AE0-BE39-5090CC718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8" t="18476" r="5870" b="29288"/>
          <a:stretch/>
        </p:blipFill>
        <p:spPr>
          <a:xfrm>
            <a:off x="6308332" y="1332333"/>
            <a:ext cx="5712431" cy="22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2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FB5E51-5794-41F3-A481-C775D47D145B}"/>
              </a:ext>
            </a:extLst>
          </p:cNvPr>
          <p:cNvSpPr txBox="1"/>
          <p:nvPr/>
        </p:nvSpPr>
        <p:spPr>
          <a:xfrm>
            <a:off x="8091278" y="3790703"/>
            <a:ext cx="172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SR 54/56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0C158A-5C9E-480A-8C84-DD1C67BF34E4}"/>
              </a:ext>
            </a:extLst>
          </p:cNvPr>
          <p:cNvSpPr/>
          <p:nvPr/>
        </p:nvSpPr>
        <p:spPr>
          <a:xfrm>
            <a:off x="219494" y="1558426"/>
            <a:ext cx="587651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cs typeface="Arial" charset="0"/>
              </a:rPr>
              <a:t>Pasco County (D7)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SR 54/56 From Gunn Hwy to SR 581 </a:t>
            </a:r>
            <a:r>
              <a:rPr lang="en-US" sz="2200" i="1" dirty="0">
                <a:cs typeface="Arial" charset="0"/>
              </a:rPr>
              <a:t>– ATMS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Overpass Rd from east of Boyette Rd to US 301</a:t>
            </a:r>
            <a:endParaRPr lang="en-US" sz="2400" i="1" dirty="0"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A5516-DF96-4F39-A4D5-E1122804FA42}"/>
              </a:ext>
            </a:extLst>
          </p:cNvPr>
          <p:cNvSpPr txBox="1"/>
          <p:nvPr/>
        </p:nvSpPr>
        <p:spPr>
          <a:xfrm>
            <a:off x="8545845" y="6487826"/>
            <a:ext cx="14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US 41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5F310-6EDE-4279-AA49-6F28CC959913}"/>
              </a:ext>
            </a:extLst>
          </p:cNvPr>
          <p:cNvSpPr/>
          <p:nvPr/>
        </p:nvSpPr>
        <p:spPr>
          <a:xfrm>
            <a:off x="219494" y="3202080"/>
            <a:ext cx="5876506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cs typeface="Arial" charset="0"/>
              </a:rPr>
              <a:t>Sarasota County (D1)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River Rd from US 41 to north of West Villages Pkwy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F78FA-272F-47C4-B846-D878FE5D3D8C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Programmed Projects </a:t>
            </a:r>
            <a:r>
              <a:rPr lang="en-US" sz="3200" b="1" dirty="0">
                <a:solidFill>
                  <a:schemeClr val="bg1"/>
                </a:solidFill>
              </a:rPr>
              <a:t>(FDOT FY22-26)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3DAC3C-DD9D-4F48-8405-EF036B99D12A}"/>
              </a:ext>
            </a:extLst>
          </p:cNvPr>
          <p:cNvSpPr/>
          <p:nvPr/>
        </p:nvSpPr>
        <p:spPr>
          <a:xfrm>
            <a:off x="219495" y="4617760"/>
            <a:ext cx="5876506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cs typeface="Arial" charset="0"/>
              </a:rPr>
              <a:t>Manatee County (D1 )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US 41 from 10</a:t>
            </a:r>
            <a:r>
              <a:rPr lang="en-US" sz="2200" baseline="30000" dirty="0">
                <a:cs typeface="Arial" charset="0"/>
              </a:rPr>
              <a:t>th</a:t>
            </a:r>
            <a:r>
              <a:rPr lang="en-US" sz="2200" dirty="0">
                <a:cs typeface="Arial" charset="0"/>
              </a:rPr>
              <a:t> Ave. to Manatee Ave. E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US 41 Business from 4</a:t>
            </a:r>
            <a:r>
              <a:rPr lang="en-US" sz="2200" baseline="30000" dirty="0">
                <a:cs typeface="Arial" charset="0"/>
              </a:rPr>
              <a:t>th</a:t>
            </a:r>
            <a:r>
              <a:rPr lang="en-US" sz="2200" dirty="0">
                <a:cs typeface="Arial" charset="0"/>
              </a:rPr>
              <a:t> Ave. W to 6</a:t>
            </a:r>
            <a:r>
              <a:rPr lang="en-US" sz="2200" baseline="30000" dirty="0">
                <a:cs typeface="Arial" charset="0"/>
              </a:rPr>
              <a:t>th</a:t>
            </a:r>
            <a:r>
              <a:rPr lang="en-US" sz="2200" dirty="0">
                <a:cs typeface="Arial" charset="0"/>
              </a:rPr>
              <a:t> Ave. W</a:t>
            </a:r>
          </a:p>
          <a:p>
            <a:pPr marL="731520" lvl="1" indent="-45720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cs typeface="Arial" charset="0"/>
              </a:rPr>
              <a:t>3</a:t>
            </a:r>
            <a:r>
              <a:rPr lang="en-US" sz="2200" baseline="30000" dirty="0">
                <a:cs typeface="Arial" charset="0"/>
              </a:rPr>
              <a:t>rd</a:t>
            </a:r>
            <a:r>
              <a:rPr lang="en-US" sz="2200" dirty="0">
                <a:cs typeface="Arial" charset="0"/>
              </a:rPr>
              <a:t> St. W from 9</a:t>
            </a:r>
            <a:r>
              <a:rPr lang="en-US" sz="2200" baseline="30000" dirty="0">
                <a:cs typeface="Arial" charset="0"/>
              </a:rPr>
              <a:t>th</a:t>
            </a:r>
            <a:r>
              <a:rPr lang="en-US" sz="2200" dirty="0">
                <a:cs typeface="Arial" charset="0"/>
              </a:rPr>
              <a:t> Ave. to Manatee Ave.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46CCA-B39B-4406-9643-B59880FDD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3" t="24569" r="4691" b="13056"/>
          <a:stretch/>
        </p:blipFill>
        <p:spPr>
          <a:xfrm>
            <a:off x="6331879" y="1301122"/>
            <a:ext cx="5758932" cy="246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50330-D895-4463-B7CF-CC6AEF15F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7" t="16030" r="7724" b="23746"/>
          <a:stretch/>
        </p:blipFill>
        <p:spPr>
          <a:xfrm>
            <a:off x="6797498" y="4162169"/>
            <a:ext cx="5175008" cy="23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CE024E-2069-40E4-BF5C-BCF10366269B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2022 Priority Projects – FDOT District 7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D25C2-7A14-456E-A9D0-F86574BA01BE}"/>
              </a:ext>
            </a:extLst>
          </p:cNvPr>
          <p:cNvSpPr/>
          <p:nvPr/>
        </p:nvSpPr>
        <p:spPr>
          <a:xfrm>
            <a:off x="247686" y="1554126"/>
            <a:ext cx="7787950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1a</a:t>
            </a:r>
            <a:r>
              <a:rPr lang="en-US" sz="2400" b="1" dirty="0">
                <a:cs typeface="Arial" charset="0"/>
              </a:rPr>
              <a:t>.  I-275/SR 60 Westshore Interchange </a:t>
            </a:r>
            <a:r>
              <a:rPr lang="en-US" sz="2400" dirty="0">
                <a:cs typeface="Arial" charset="0"/>
              </a:rPr>
              <a:t>– FDOT/Hillsborough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dirty="0">
                <a:cs typeface="Arial" charset="0"/>
              </a:rPr>
              <a:t>        County</a:t>
            </a:r>
          </a:p>
          <a:p>
            <a:pPr marL="508000" indent="-50800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1b.</a:t>
            </a:r>
            <a:r>
              <a:rPr lang="en-US" sz="2400" b="1" dirty="0">
                <a:cs typeface="Arial" charset="0"/>
              </a:rPr>
              <a:t>  I-275/SR 93 from south of SR 60 to south of Lois; SR 60 from south of I-275 to SR 589 (Section 4) </a:t>
            </a:r>
            <a:r>
              <a:rPr lang="en-US" sz="2400" dirty="0">
                <a:cs typeface="Arial" charset="0"/>
              </a:rPr>
              <a:t>– FDOT/Hillsborough County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2"/>
            </a:pPr>
            <a:r>
              <a:rPr lang="en-US" sz="2400" b="1" dirty="0">
                <a:cs typeface="Arial" charset="0"/>
              </a:rPr>
              <a:t>SR 686 from west of I-275 to west of 9</a:t>
            </a:r>
            <a:r>
              <a:rPr lang="en-US" sz="2400" b="1" baseline="30000" dirty="0">
                <a:cs typeface="Arial" charset="0"/>
              </a:rPr>
              <a:t>th</a:t>
            </a:r>
            <a:r>
              <a:rPr lang="en-US" sz="2400" b="1" dirty="0">
                <a:cs typeface="Arial" charset="0"/>
              </a:rPr>
              <a:t> Street N (Roosevelt Connector) </a:t>
            </a:r>
            <a:r>
              <a:rPr lang="en-US" sz="2400" dirty="0">
                <a:cs typeface="Arial" charset="0"/>
              </a:rPr>
              <a:t>– Pinellas County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2"/>
            </a:pPr>
            <a:r>
              <a:rPr lang="en-US" sz="2400" b="1" dirty="0">
                <a:cs typeface="Arial" charset="0"/>
              </a:rPr>
              <a:t>Little Road ATMS System Expansion </a:t>
            </a:r>
            <a:r>
              <a:rPr lang="en-US" sz="2400" dirty="0">
                <a:cs typeface="Arial" charset="0"/>
              </a:rPr>
              <a:t>– Pasco County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2"/>
            </a:pPr>
            <a:r>
              <a:rPr lang="en-US" sz="2400" b="1" dirty="0">
                <a:cs typeface="Arial" charset="0"/>
              </a:rPr>
              <a:t>Trinity Blvd. ATMS System Expansion </a:t>
            </a:r>
            <a:r>
              <a:rPr lang="en-US" sz="2400" dirty="0">
                <a:cs typeface="Arial" charset="0"/>
              </a:rPr>
              <a:t>(Little Rd. to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2400" dirty="0">
                <a:cs typeface="Arial" charset="0"/>
              </a:rPr>
              <a:t>        SR 54) – Pasco County</a:t>
            </a:r>
          </a:p>
          <a:p>
            <a:pPr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endParaRPr lang="en-US" sz="2400" dirty="0">
              <a:cs typeface="Arial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endParaRPr lang="en-US" sz="2400" dirty="0">
              <a:cs typeface="Arial" charset="0"/>
            </a:endParaRPr>
          </a:p>
          <a:p>
            <a:pPr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</a:pPr>
            <a:endParaRPr lang="en-US" sz="2400" dirty="0"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719BC-AF83-4D73-9B52-E9EDE40B0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721" y="2318903"/>
            <a:ext cx="3950593" cy="3565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F38BB7-3695-4EF9-AE5E-FEDA49348D61}"/>
              </a:ext>
            </a:extLst>
          </p:cNvPr>
          <p:cNvSpPr txBox="1"/>
          <p:nvPr/>
        </p:nvSpPr>
        <p:spPr>
          <a:xfrm>
            <a:off x="8035636" y="5884772"/>
            <a:ext cx="394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Electronic Fare Collection Reader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88CC4-2F2C-40B8-A688-23B7EF30CACC}"/>
              </a:ext>
            </a:extLst>
          </p:cNvPr>
          <p:cNvSpPr txBox="1"/>
          <p:nvPr/>
        </p:nvSpPr>
        <p:spPr>
          <a:xfrm>
            <a:off x="247686" y="6329470"/>
            <a:ext cx="449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Projects ranked according to FDOT D7 scoring</a:t>
            </a:r>
          </a:p>
        </p:txBody>
      </p:sp>
    </p:spTree>
    <p:extLst>
      <p:ext uri="{BB962C8B-B14F-4D97-AF65-F5344CB8AC3E}">
        <p14:creationId xmlns:p14="http://schemas.microsoft.com/office/powerpoint/2010/main" val="1837415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7D25C2-7A14-456E-A9D0-F86574BA01BE}"/>
              </a:ext>
            </a:extLst>
          </p:cNvPr>
          <p:cNvSpPr/>
          <p:nvPr/>
        </p:nvSpPr>
        <p:spPr>
          <a:xfrm>
            <a:off x="247686" y="1529460"/>
            <a:ext cx="7448128" cy="473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Barclay Rd. (SR 50 to Powell) Widening </a:t>
            </a:r>
            <a:r>
              <a:rPr lang="en-US" sz="2400" dirty="0">
                <a:cs typeface="Arial" charset="0"/>
              </a:rPr>
              <a:t>– Hernando County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Old Pasco Rd. from SR 54 to  SR 52 </a:t>
            </a:r>
            <a:r>
              <a:rPr lang="en-US" sz="2400" dirty="0">
                <a:cs typeface="Arial" charset="0"/>
              </a:rPr>
              <a:t>– Pasco County 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SR 60/Gulf to Bay at Belcher Rd. </a:t>
            </a:r>
            <a:r>
              <a:rPr lang="en-US" sz="2400" dirty="0">
                <a:cs typeface="Arial" charset="0"/>
              </a:rPr>
              <a:t>– Pinellas County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Big Bend Rd from US 41 to Covington Garden Rd and Simmons Loop Rd to US 301 </a:t>
            </a:r>
            <a:r>
              <a:rPr lang="en-US" sz="2400" dirty="0">
                <a:cs typeface="Arial" charset="0"/>
              </a:rPr>
              <a:t>– Hillsborough County (</a:t>
            </a:r>
            <a:r>
              <a:rPr lang="en-US" sz="2400" i="1" dirty="0">
                <a:cs typeface="Arial" charset="0"/>
              </a:rPr>
              <a:t>New</a:t>
            </a:r>
            <a:r>
              <a:rPr lang="en-US" sz="2400" dirty="0">
                <a:cs typeface="Arial" charset="0"/>
              </a:rPr>
              <a:t>)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Tower Road from Rangeland to US 41</a:t>
            </a:r>
            <a:r>
              <a:rPr lang="en-US" sz="2400" dirty="0">
                <a:cs typeface="Arial" charset="0"/>
              </a:rPr>
              <a:t> – Pasco County (</a:t>
            </a:r>
            <a:r>
              <a:rPr lang="en-US" sz="2400" i="1" dirty="0">
                <a:cs typeface="Arial" charset="0"/>
              </a:rPr>
              <a:t>New</a:t>
            </a:r>
            <a:r>
              <a:rPr lang="en-US" sz="2400" dirty="0">
                <a:cs typeface="Arial" charset="0"/>
              </a:rPr>
              <a:t>)</a:t>
            </a:r>
          </a:p>
          <a:p>
            <a:pPr marL="514350" indent="-514350">
              <a:spcBef>
                <a:spcPts val="300"/>
              </a:spcBef>
              <a:spcAft>
                <a:spcPts val="60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5"/>
            </a:pPr>
            <a:r>
              <a:rPr lang="en-US" sz="2400" b="1" dirty="0">
                <a:cs typeface="Arial" charset="0"/>
              </a:rPr>
              <a:t>Citrus/Hernando County Line Rd from US 19 to Broad Street </a:t>
            </a:r>
            <a:r>
              <a:rPr lang="en-US" sz="2400" dirty="0">
                <a:cs typeface="Arial" charset="0"/>
              </a:rPr>
              <a:t>– Hernando/Citrus Counties (</a:t>
            </a:r>
            <a:r>
              <a:rPr lang="en-US" sz="2400" i="1" dirty="0">
                <a:cs typeface="Arial" charset="0"/>
              </a:rPr>
              <a:t>New</a:t>
            </a:r>
            <a:r>
              <a:rPr lang="en-US" sz="2400" dirty="0">
                <a:cs typeface="Arial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CF4FB-30FE-4EF7-8346-6147CA728672}"/>
              </a:ext>
            </a:extLst>
          </p:cNvPr>
          <p:cNvSpPr txBox="1"/>
          <p:nvPr/>
        </p:nvSpPr>
        <p:spPr>
          <a:xfrm>
            <a:off x="8782649" y="5365225"/>
            <a:ext cx="22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Above: Big Bend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3A66F9-597E-4322-8DB4-6D0B5E9C2BD2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2022 Priority Projects – FDOT District 7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77566-8476-42C3-9AF8-BF5A773D97E5}"/>
              </a:ext>
            </a:extLst>
          </p:cNvPr>
          <p:cNvSpPr txBox="1"/>
          <p:nvPr/>
        </p:nvSpPr>
        <p:spPr>
          <a:xfrm>
            <a:off x="247686" y="6227060"/>
            <a:ext cx="443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Projects ranked according to FDOT D7 scoring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F0701-7031-4C7A-882D-7E2BDEE0A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1" t="22302" r="26011" b="28539"/>
          <a:stretch/>
        </p:blipFill>
        <p:spPr>
          <a:xfrm>
            <a:off x="7695814" y="2197184"/>
            <a:ext cx="4407613" cy="30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7D25C2-7A14-456E-A9D0-F86574BA01BE}"/>
              </a:ext>
            </a:extLst>
          </p:cNvPr>
          <p:cNvSpPr/>
          <p:nvPr/>
        </p:nvSpPr>
        <p:spPr>
          <a:xfrm>
            <a:off x="336384" y="4440617"/>
            <a:ext cx="509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 startAt="2"/>
            </a:pPr>
            <a:r>
              <a:rPr lang="en-US" sz="2400" b="1" dirty="0">
                <a:cs typeface="Arial" charset="0"/>
              </a:rPr>
              <a:t>Moccasin Wallow Rd </a:t>
            </a:r>
            <a:r>
              <a:rPr lang="en-US" sz="2400" dirty="0">
                <a:cs typeface="Arial" charset="0"/>
              </a:rPr>
              <a:t>– From I-75 east to US 301 – Manatee County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FD7B35-B347-4358-AC10-876BFEF0C47E}"/>
              </a:ext>
            </a:extLst>
          </p:cNvPr>
          <p:cNvSpPr txBox="1"/>
          <p:nvPr/>
        </p:nvSpPr>
        <p:spPr>
          <a:xfrm>
            <a:off x="0" y="363596"/>
            <a:ext cx="121920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TRIP 2022 Priority Project – FDOT District 1</a:t>
            </a:r>
            <a:endParaRPr lang="en-US" sz="48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F6A28-9E4D-4753-8F77-3E3B26D66435}"/>
              </a:ext>
            </a:extLst>
          </p:cNvPr>
          <p:cNvSpPr txBox="1"/>
          <p:nvPr/>
        </p:nvSpPr>
        <p:spPr>
          <a:xfrm>
            <a:off x="247686" y="6329470"/>
            <a:ext cx="887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ranked in collaboration between Sarasota/Manatee, Polk, and Charlotte MPO Boards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02956-BFC6-4E66-B611-CB28C04E320F}"/>
              </a:ext>
            </a:extLst>
          </p:cNvPr>
          <p:cNvSpPr/>
          <p:nvPr/>
        </p:nvSpPr>
        <p:spPr>
          <a:xfrm>
            <a:off x="336384" y="1966773"/>
            <a:ext cx="7360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en-US" sz="2400" b="1" dirty="0">
                <a:cs typeface="Arial" charset="0"/>
              </a:rPr>
              <a:t>North Ridge Trail  </a:t>
            </a:r>
            <a:r>
              <a:rPr lang="en-US" sz="2400" dirty="0">
                <a:cs typeface="Arial" charset="0"/>
              </a:rPr>
              <a:t>– From </a:t>
            </a:r>
            <a:r>
              <a:rPr lang="en-US" sz="2400" dirty="0" err="1">
                <a:cs typeface="Arial" charset="0"/>
              </a:rPr>
              <a:t>Deen</a:t>
            </a:r>
            <a:r>
              <a:rPr lang="en-US" sz="2400" dirty="0">
                <a:cs typeface="Arial" charset="0"/>
              </a:rPr>
              <a:t> Still Rd to Sand Mine Rd – Polk County (</a:t>
            </a:r>
            <a:r>
              <a:rPr lang="en-US" sz="2400" i="1" dirty="0">
                <a:cs typeface="Arial" charset="0"/>
              </a:rPr>
              <a:t>New</a:t>
            </a:r>
            <a:r>
              <a:rPr lang="en-US" sz="2400" dirty="0">
                <a:cs typeface="Arial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E6F8A-54D7-4AF3-AB3A-3D0D0A4CA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12" t="9806" r="1627" b="7604"/>
          <a:stretch/>
        </p:blipFill>
        <p:spPr>
          <a:xfrm>
            <a:off x="6027938" y="2722788"/>
            <a:ext cx="5237825" cy="2831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E880A-2183-4EED-B987-29637345ADA2}"/>
              </a:ext>
            </a:extLst>
          </p:cNvPr>
          <p:cNvSpPr txBox="1"/>
          <p:nvPr/>
        </p:nvSpPr>
        <p:spPr>
          <a:xfrm>
            <a:off x="6773662" y="5615876"/>
            <a:ext cx="414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Above: Moccasin Wallow Rd</a:t>
            </a:r>
          </a:p>
        </p:txBody>
      </p:sp>
    </p:spTree>
    <p:extLst>
      <p:ext uri="{BB962C8B-B14F-4D97-AF65-F5344CB8AC3E}">
        <p14:creationId xmlns:p14="http://schemas.microsoft.com/office/powerpoint/2010/main" val="3790521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11107</TotalTime>
  <Words>751</Words>
  <Application>Microsoft Office PowerPoint</Application>
  <PresentationFormat>Widescreen</PresentationFormat>
  <Paragraphs>99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 GULF COAST REGIONAL TRAIL SUMMIT</dc:title>
  <dc:creator>Anthony Matonti</dc:creator>
  <cp:lastModifiedBy>Favero, Chelsea</cp:lastModifiedBy>
  <cp:revision>280</cp:revision>
  <cp:lastPrinted>2017-08-31T15:49:02Z</cp:lastPrinted>
  <dcterms:modified xsi:type="dcterms:W3CDTF">2021-06-24T22:01:44Z</dcterms:modified>
</cp:coreProperties>
</file>