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42"/>
  </p:notesMasterIdLst>
  <p:sldIdLst>
    <p:sldId id="587" r:id="rId6"/>
    <p:sldId id="309" r:id="rId7"/>
    <p:sldId id="259" r:id="rId8"/>
    <p:sldId id="344" r:id="rId9"/>
    <p:sldId id="622" r:id="rId10"/>
    <p:sldId id="345" r:id="rId11"/>
    <p:sldId id="298" r:id="rId12"/>
    <p:sldId id="624" r:id="rId13"/>
    <p:sldId id="626" r:id="rId14"/>
    <p:sldId id="638" r:id="rId15"/>
    <p:sldId id="639" r:id="rId16"/>
    <p:sldId id="636" r:id="rId17"/>
    <p:sldId id="630" r:id="rId18"/>
    <p:sldId id="623" r:id="rId19"/>
    <p:sldId id="632" r:id="rId20"/>
    <p:sldId id="640" r:id="rId21"/>
    <p:sldId id="641" r:id="rId22"/>
    <p:sldId id="642" r:id="rId23"/>
    <p:sldId id="629" r:id="rId24"/>
    <p:sldId id="613" r:id="rId25"/>
    <p:sldId id="608" r:id="rId26"/>
    <p:sldId id="614" r:id="rId27"/>
    <p:sldId id="610" r:id="rId28"/>
    <p:sldId id="619" r:id="rId29"/>
    <p:sldId id="618" r:id="rId30"/>
    <p:sldId id="596" r:id="rId31"/>
    <p:sldId id="594" r:id="rId32"/>
    <p:sldId id="600" r:id="rId33"/>
    <p:sldId id="597" r:id="rId34"/>
    <p:sldId id="604" r:id="rId35"/>
    <p:sldId id="620" r:id="rId36"/>
    <p:sldId id="631" r:id="rId37"/>
    <p:sldId id="346" r:id="rId38"/>
    <p:sldId id="643" r:id="rId39"/>
    <p:sldId id="546" r:id="rId40"/>
    <p:sldId id="63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per, Sarah" initials="CS" lastIdx="5" clrIdx="0">
    <p:extLst>
      <p:ext uri="{19B8F6BF-5375-455C-9EA6-DF929625EA0E}">
        <p15:presenceInfo xmlns:p15="http://schemas.microsoft.com/office/powerpoint/2012/main" userId="S::plndf21@bcc.pinellas.gov::8a871eff-7ae9-4f3c-a138-7973e05b35e2" providerId="AD"/>
      </p:ext>
    </p:extLst>
  </p:cmAuthor>
  <p:cmAuthor id="2" name="Mendoza, Christina" initials="MC" lastIdx="5" clrIdx="1">
    <p:extLst>
      <p:ext uri="{19B8F6BF-5375-455C-9EA6-DF929625EA0E}">
        <p15:presenceInfo xmlns:p15="http://schemas.microsoft.com/office/powerpoint/2012/main" userId="S::fwd103663@bcc.pinellas.gov::6fad8045-bd81-4842-89bf-cc608be1bd74" providerId="AD"/>
      </p:ext>
    </p:extLst>
  </p:cmAuthor>
  <p:cmAuthor id="3" name="Elmore, Amy" initials="EA" lastIdx="22" clrIdx="2">
    <p:extLst>
      <p:ext uri="{19B8F6BF-5375-455C-9EA6-DF929625EA0E}">
        <p15:presenceInfo xmlns:p15="http://schemas.microsoft.com/office/powerpoint/2012/main" userId="S::fwd104157@bcc.pinellas.gov::2b9ff4ad-8a55-45b9-99ad-51bcda0edd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A921"/>
    <a:srgbClr val="53A7DD"/>
    <a:srgbClr val="343435"/>
    <a:srgbClr val="E65E4B"/>
    <a:srgbClr val="FFFFFF"/>
    <a:srgbClr val="2E3790"/>
    <a:srgbClr val="D8EBF7"/>
    <a:srgbClr val="2E3E97"/>
    <a:srgbClr val="E1592A"/>
    <a:srgbClr val="A9E0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65FEC0-510E-467F-9F01-1B43AC5A05F8}" v="1" dt="2022-05-04T18:51:10.8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9" autoAdjust="0"/>
    <p:restoredTop sz="89573" autoAdjust="0"/>
  </p:normalViewPr>
  <p:slideViewPr>
    <p:cSldViewPr snapToGrid="0">
      <p:cViewPr varScale="1">
        <p:scale>
          <a:sx n="77" d="100"/>
          <a:sy n="77" d="100"/>
        </p:scale>
        <p:origin x="840" y="5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28BFF-0CFE-40FA-A71B-9B8D5E7C5199}"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93CF0BF-08F9-4ED8-902E-2F4F6E386982}">
      <dgm:prSet phldrT="[Text]" custT="1"/>
      <dgm:spPr/>
      <dgm:t>
        <a:bodyPr/>
        <a:lstStyle/>
        <a:p>
          <a:r>
            <a:rPr lang="en-US" sz="1600" b="1" dirty="0"/>
            <a:t>Feb 2020</a:t>
          </a:r>
        </a:p>
        <a:p>
          <a:r>
            <a:rPr lang="en-US" sz="1600" dirty="0"/>
            <a:t>Project Kickoff </a:t>
          </a:r>
        </a:p>
      </dgm:t>
    </dgm:pt>
    <dgm:pt modelId="{DA03B4AE-3203-4870-B7EF-CECA9520ED1E}" type="parTrans" cxnId="{E6CD7E1E-4339-4AD3-BF08-1B1DF9D2CA6B}">
      <dgm:prSet/>
      <dgm:spPr/>
      <dgm:t>
        <a:bodyPr/>
        <a:lstStyle/>
        <a:p>
          <a:endParaRPr lang="en-US"/>
        </a:p>
      </dgm:t>
    </dgm:pt>
    <dgm:pt modelId="{F8B6F85B-8CFA-445B-947F-D7CD3F66EE1C}" type="sibTrans" cxnId="{E6CD7E1E-4339-4AD3-BF08-1B1DF9D2CA6B}">
      <dgm:prSet/>
      <dgm:spPr/>
      <dgm:t>
        <a:bodyPr/>
        <a:lstStyle/>
        <a:p>
          <a:endParaRPr lang="en-US"/>
        </a:p>
      </dgm:t>
    </dgm:pt>
    <dgm:pt modelId="{2AAFF4A3-A92F-4E90-B0CE-EB95D68E2095}">
      <dgm:prSet phldrT="[Text]" custT="1"/>
      <dgm:spPr/>
      <dgm:t>
        <a:bodyPr/>
        <a:lstStyle/>
        <a:p>
          <a:r>
            <a:rPr lang="en-US" sz="1400" b="1" dirty="0"/>
            <a:t>Jul - Dec 2020 </a:t>
          </a:r>
        </a:p>
        <a:p>
          <a:r>
            <a:rPr lang="en-US" sz="1100" dirty="0"/>
            <a:t>Survey Launched, Listening Sessions Conducted, Online Comment Board Created</a:t>
          </a:r>
        </a:p>
      </dgm:t>
    </dgm:pt>
    <dgm:pt modelId="{1A03F8BC-5060-479E-A4D4-DBF49887DA1C}" type="parTrans" cxnId="{65AD1983-ADFF-4B70-9005-9A80D223641E}">
      <dgm:prSet/>
      <dgm:spPr/>
      <dgm:t>
        <a:bodyPr/>
        <a:lstStyle/>
        <a:p>
          <a:endParaRPr lang="en-US"/>
        </a:p>
      </dgm:t>
    </dgm:pt>
    <dgm:pt modelId="{2EDAC04B-6CF2-4F10-8F43-B1FF0F8564CD}" type="sibTrans" cxnId="{65AD1983-ADFF-4B70-9005-9A80D223641E}">
      <dgm:prSet/>
      <dgm:spPr/>
      <dgm:t>
        <a:bodyPr/>
        <a:lstStyle/>
        <a:p>
          <a:endParaRPr lang="en-US"/>
        </a:p>
      </dgm:t>
    </dgm:pt>
    <dgm:pt modelId="{D458B15E-FEFE-4FB6-B375-CAFF31A540DE}">
      <dgm:prSet phldrT="[Text]" custT="1"/>
      <dgm:spPr/>
      <dgm:t>
        <a:bodyPr/>
        <a:lstStyle/>
        <a:p>
          <a:r>
            <a:rPr lang="en-US" sz="1600" b="1" dirty="0"/>
            <a:t>Dec 2020- June 2021 </a:t>
          </a:r>
        </a:p>
        <a:p>
          <a:r>
            <a:rPr lang="en-US" sz="1600" dirty="0"/>
            <a:t>Scenarios Developed</a:t>
          </a:r>
        </a:p>
      </dgm:t>
    </dgm:pt>
    <dgm:pt modelId="{7B6A0674-504A-4F79-9D43-FCA8437A50DE}" type="parTrans" cxnId="{98287B0F-252A-4FA2-87FF-80AAF7F1818C}">
      <dgm:prSet/>
      <dgm:spPr/>
      <dgm:t>
        <a:bodyPr/>
        <a:lstStyle/>
        <a:p>
          <a:endParaRPr lang="en-US"/>
        </a:p>
      </dgm:t>
    </dgm:pt>
    <dgm:pt modelId="{57A0DE27-F288-478B-8731-0D19A7EE6104}" type="sibTrans" cxnId="{98287B0F-252A-4FA2-87FF-80AAF7F1818C}">
      <dgm:prSet/>
      <dgm:spPr/>
      <dgm:t>
        <a:bodyPr/>
        <a:lstStyle/>
        <a:p>
          <a:endParaRPr lang="en-US"/>
        </a:p>
      </dgm:t>
    </dgm:pt>
    <dgm:pt modelId="{33571FF0-32F6-4227-A8C0-5196122EB0DC}">
      <dgm:prSet phldrT="[Text]" custT="1"/>
      <dgm:spPr/>
      <dgm:t>
        <a:bodyPr/>
        <a:lstStyle/>
        <a:p>
          <a:r>
            <a:rPr lang="en-US" sz="1400" b="1" dirty="0"/>
            <a:t>June 2021 </a:t>
          </a:r>
        </a:p>
        <a:p>
          <a:r>
            <a:rPr lang="en-US" sz="1200" dirty="0"/>
            <a:t>Listening Sessions Conducted, Survey Launched,  Scenarios Refined</a:t>
          </a:r>
        </a:p>
      </dgm:t>
    </dgm:pt>
    <dgm:pt modelId="{EDE4E6D5-A530-42DA-BE47-18A6C42DD977}" type="parTrans" cxnId="{40A9B37A-2389-4A9B-82CD-617E51B40A83}">
      <dgm:prSet/>
      <dgm:spPr/>
      <dgm:t>
        <a:bodyPr/>
        <a:lstStyle/>
        <a:p>
          <a:endParaRPr lang="en-US"/>
        </a:p>
      </dgm:t>
    </dgm:pt>
    <dgm:pt modelId="{62B71BD0-C4A1-4F44-9BA4-5E24DF52ED7C}" type="sibTrans" cxnId="{40A9B37A-2389-4A9B-82CD-617E51B40A83}">
      <dgm:prSet/>
      <dgm:spPr/>
      <dgm:t>
        <a:bodyPr/>
        <a:lstStyle/>
        <a:p>
          <a:endParaRPr lang="en-US"/>
        </a:p>
      </dgm:t>
    </dgm:pt>
    <dgm:pt modelId="{66F81A1D-D08E-4914-9C64-03C05D811EC1}">
      <dgm:prSet phldrT="[Text]" custT="1"/>
      <dgm:spPr/>
      <dgm:t>
        <a:bodyPr/>
        <a:lstStyle/>
        <a:p>
          <a:r>
            <a:rPr lang="en-US" sz="1600" b="1" dirty="0"/>
            <a:t>June – Oct 2021</a:t>
          </a:r>
        </a:p>
        <a:p>
          <a:r>
            <a:rPr lang="en-US" sz="1600" dirty="0"/>
            <a:t>Project Concepts Developed</a:t>
          </a:r>
        </a:p>
      </dgm:t>
    </dgm:pt>
    <dgm:pt modelId="{7E5C2474-ECCC-4BC5-A3E3-C5BB19BF7B3F}" type="parTrans" cxnId="{B4D94A18-EF90-41DE-A7E5-A553FAE8F1AC}">
      <dgm:prSet/>
      <dgm:spPr/>
      <dgm:t>
        <a:bodyPr/>
        <a:lstStyle/>
        <a:p>
          <a:endParaRPr lang="en-US"/>
        </a:p>
      </dgm:t>
    </dgm:pt>
    <dgm:pt modelId="{DC3B26E4-B60C-42C6-AF49-A6B7FE31B8E0}" type="sibTrans" cxnId="{B4D94A18-EF90-41DE-A7E5-A553FAE8F1AC}">
      <dgm:prSet/>
      <dgm:spPr/>
      <dgm:t>
        <a:bodyPr/>
        <a:lstStyle/>
        <a:p>
          <a:endParaRPr lang="en-US"/>
        </a:p>
      </dgm:t>
    </dgm:pt>
    <dgm:pt modelId="{92238356-F8A4-4AFC-A70B-AE14B71C7533}">
      <dgm:prSet custT="1"/>
      <dgm:spPr/>
      <dgm:t>
        <a:bodyPr/>
        <a:lstStyle/>
        <a:p>
          <a:r>
            <a:rPr lang="en-US" sz="1400" b="1" dirty="0"/>
            <a:t>Oct 2021-Feb 2022</a:t>
          </a:r>
        </a:p>
        <a:p>
          <a:r>
            <a:rPr lang="en-US" sz="1300" dirty="0"/>
            <a:t>Listening Sessions Conducted, Stakeholder Meetings Conducted</a:t>
          </a:r>
        </a:p>
      </dgm:t>
    </dgm:pt>
    <dgm:pt modelId="{BE73A799-8410-4C22-A7A3-3B26C58ACB58}" type="parTrans" cxnId="{EDE7085D-BF80-4D79-B420-FEBCF655E1A2}">
      <dgm:prSet/>
      <dgm:spPr/>
      <dgm:t>
        <a:bodyPr/>
        <a:lstStyle/>
        <a:p>
          <a:endParaRPr lang="en-US"/>
        </a:p>
      </dgm:t>
    </dgm:pt>
    <dgm:pt modelId="{A05B0BD0-3CE0-44CB-B667-829A9B7F984B}" type="sibTrans" cxnId="{EDE7085D-BF80-4D79-B420-FEBCF655E1A2}">
      <dgm:prSet/>
      <dgm:spPr/>
      <dgm:t>
        <a:bodyPr/>
        <a:lstStyle/>
        <a:p>
          <a:endParaRPr lang="en-US"/>
        </a:p>
      </dgm:t>
    </dgm:pt>
    <dgm:pt modelId="{DFB76C64-A351-49C6-9F1C-E4AEFA1E2B89}">
      <dgm:prSet custT="1"/>
      <dgm:spPr/>
      <dgm:t>
        <a:bodyPr/>
        <a:lstStyle/>
        <a:p>
          <a:r>
            <a:rPr lang="en-US" sz="1600" b="1" dirty="0"/>
            <a:t>Dec 2021-Feb 2022</a:t>
          </a:r>
        </a:p>
        <a:p>
          <a:r>
            <a:rPr lang="en-US" sz="1600" dirty="0"/>
            <a:t>Recommendations Formed</a:t>
          </a:r>
        </a:p>
      </dgm:t>
    </dgm:pt>
    <dgm:pt modelId="{42ECF73D-2E5E-4D77-B343-3F9386C9DE01}" type="parTrans" cxnId="{FBC1FBCF-5241-43EE-8130-9D51229D46DD}">
      <dgm:prSet/>
      <dgm:spPr/>
      <dgm:t>
        <a:bodyPr/>
        <a:lstStyle/>
        <a:p>
          <a:endParaRPr lang="en-US"/>
        </a:p>
      </dgm:t>
    </dgm:pt>
    <dgm:pt modelId="{5F1AD2D4-20EF-434C-A4DC-762A8F6821A3}" type="sibTrans" cxnId="{FBC1FBCF-5241-43EE-8130-9D51229D46DD}">
      <dgm:prSet/>
      <dgm:spPr/>
      <dgm:t>
        <a:bodyPr/>
        <a:lstStyle/>
        <a:p>
          <a:endParaRPr lang="en-US"/>
        </a:p>
      </dgm:t>
    </dgm:pt>
    <dgm:pt modelId="{9283B683-03CE-4B78-AF7D-5171B229D73C}" type="pres">
      <dgm:prSet presAssocID="{90B28BFF-0CFE-40FA-A71B-9B8D5E7C5199}" presName="Name0" presStyleCnt="0">
        <dgm:presLayoutVars>
          <dgm:dir/>
          <dgm:resizeHandles val="exact"/>
        </dgm:presLayoutVars>
      </dgm:prSet>
      <dgm:spPr/>
    </dgm:pt>
    <dgm:pt modelId="{4A35EB5F-8010-4A56-9BA6-BB91D9D66EB3}" type="pres">
      <dgm:prSet presAssocID="{493CF0BF-08F9-4ED8-902E-2F4F6E386982}" presName="node" presStyleLbl="node1" presStyleIdx="0" presStyleCnt="7" custScaleX="132625">
        <dgm:presLayoutVars>
          <dgm:bulletEnabled val="1"/>
        </dgm:presLayoutVars>
      </dgm:prSet>
      <dgm:spPr/>
    </dgm:pt>
    <dgm:pt modelId="{BA57D3F6-ED0C-4B7D-8A6E-2B00C2E7B1A9}" type="pres">
      <dgm:prSet presAssocID="{F8B6F85B-8CFA-445B-947F-D7CD3F66EE1C}" presName="sibTrans" presStyleLbl="sibTrans1D1" presStyleIdx="0" presStyleCnt="6"/>
      <dgm:spPr/>
    </dgm:pt>
    <dgm:pt modelId="{A1A505AF-FDB6-4C86-BD3F-245A4298FC8E}" type="pres">
      <dgm:prSet presAssocID="{F8B6F85B-8CFA-445B-947F-D7CD3F66EE1C}" presName="connectorText" presStyleLbl="sibTrans1D1" presStyleIdx="0" presStyleCnt="6"/>
      <dgm:spPr/>
    </dgm:pt>
    <dgm:pt modelId="{70E81110-A3A3-46B0-B1BD-BBAFE014735B}" type="pres">
      <dgm:prSet presAssocID="{2AAFF4A3-A92F-4E90-B0CE-EB95D68E2095}" presName="node" presStyleLbl="node1" presStyleIdx="1" presStyleCnt="7" custScaleX="124750">
        <dgm:presLayoutVars>
          <dgm:bulletEnabled val="1"/>
        </dgm:presLayoutVars>
      </dgm:prSet>
      <dgm:spPr/>
    </dgm:pt>
    <dgm:pt modelId="{375517DA-EB03-4353-9AAB-B874CF422AC0}" type="pres">
      <dgm:prSet presAssocID="{2EDAC04B-6CF2-4F10-8F43-B1FF0F8564CD}" presName="sibTrans" presStyleLbl="sibTrans1D1" presStyleIdx="1" presStyleCnt="6"/>
      <dgm:spPr/>
    </dgm:pt>
    <dgm:pt modelId="{32FF80FE-3199-44FB-88F4-DEC0EB6715D0}" type="pres">
      <dgm:prSet presAssocID="{2EDAC04B-6CF2-4F10-8F43-B1FF0F8564CD}" presName="connectorText" presStyleLbl="sibTrans1D1" presStyleIdx="1" presStyleCnt="6"/>
      <dgm:spPr/>
    </dgm:pt>
    <dgm:pt modelId="{F19B46F3-52DE-4ACA-8CF3-D9C6BB847162}" type="pres">
      <dgm:prSet presAssocID="{D458B15E-FEFE-4FB6-B375-CAFF31A540DE}" presName="node" presStyleLbl="node1" presStyleIdx="2" presStyleCnt="7" custScaleX="132324">
        <dgm:presLayoutVars>
          <dgm:bulletEnabled val="1"/>
        </dgm:presLayoutVars>
      </dgm:prSet>
      <dgm:spPr/>
    </dgm:pt>
    <dgm:pt modelId="{79338A19-F462-4B8D-A7C7-AC322081305B}" type="pres">
      <dgm:prSet presAssocID="{57A0DE27-F288-478B-8731-0D19A7EE6104}" presName="sibTrans" presStyleLbl="sibTrans1D1" presStyleIdx="2" presStyleCnt="6"/>
      <dgm:spPr/>
    </dgm:pt>
    <dgm:pt modelId="{CBF5A3E4-ABD4-49DE-B2F8-79D937539412}" type="pres">
      <dgm:prSet presAssocID="{57A0DE27-F288-478B-8731-0D19A7EE6104}" presName="connectorText" presStyleLbl="sibTrans1D1" presStyleIdx="2" presStyleCnt="6"/>
      <dgm:spPr/>
    </dgm:pt>
    <dgm:pt modelId="{526E026C-5947-4E29-B4C0-C5D1B03A001A}" type="pres">
      <dgm:prSet presAssocID="{33571FF0-32F6-4227-A8C0-5196122EB0DC}" presName="node" presStyleLbl="node1" presStyleIdx="3" presStyleCnt="7" custScaleX="125513">
        <dgm:presLayoutVars>
          <dgm:bulletEnabled val="1"/>
        </dgm:presLayoutVars>
      </dgm:prSet>
      <dgm:spPr/>
    </dgm:pt>
    <dgm:pt modelId="{FCC2E082-3725-4058-A73D-D8B6AD465409}" type="pres">
      <dgm:prSet presAssocID="{62B71BD0-C4A1-4F44-9BA4-5E24DF52ED7C}" presName="sibTrans" presStyleLbl="sibTrans1D1" presStyleIdx="3" presStyleCnt="6"/>
      <dgm:spPr/>
    </dgm:pt>
    <dgm:pt modelId="{D633FAB2-AC61-4FE9-AE01-709A9F23091E}" type="pres">
      <dgm:prSet presAssocID="{62B71BD0-C4A1-4F44-9BA4-5E24DF52ED7C}" presName="connectorText" presStyleLbl="sibTrans1D1" presStyleIdx="3" presStyleCnt="6"/>
      <dgm:spPr/>
    </dgm:pt>
    <dgm:pt modelId="{1086FF46-4063-465C-9096-5E1B94253345}" type="pres">
      <dgm:prSet presAssocID="{66F81A1D-D08E-4914-9C64-03C05D811EC1}" presName="node" presStyleLbl="node1" presStyleIdx="4" presStyleCnt="7" custScaleX="133058">
        <dgm:presLayoutVars>
          <dgm:bulletEnabled val="1"/>
        </dgm:presLayoutVars>
      </dgm:prSet>
      <dgm:spPr/>
    </dgm:pt>
    <dgm:pt modelId="{852FE761-8FDA-42CE-BD4D-D1F8C80E3A2D}" type="pres">
      <dgm:prSet presAssocID="{DC3B26E4-B60C-42C6-AF49-A6B7FE31B8E0}" presName="sibTrans" presStyleLbl="sibTrans1D1" presStyleIdx="4" presStyleCnt="6"/>
      <dgm:spPr/>
    </dgm:pt>
    <dgm:pt modelId="{FFAD2826-C0C2-4D08-8499-72C2B79B2C5A}" type="pres">
      <dgm:prSet presAssocID="{DC3B26E4-B60C-42C6-AF49-A6B7FE31B8E0}" presName="connectorText" presStyleLbl="sibTrans1D1" presStyleIdx="4" presStyleCnt="6"/>
      <dgm:spPr/>
    </dgm:pt>
    <dgm:pt modelId="{23DFF1DF-934B-4721-838A-5BCEE48A4223}" type="pres">
      <dgm:prSet presAssocID="{92238356-F8A4-4AFC-A70B-AE14B71C7533}" presName="node" presStyleLbl="node1" presStyleIdx="5" presStyleCnt="7" custScaleX="124751">
        <dgm:presLayoutVars>
          <dgm:bulletEnabled val="1"/>
        </dgm:presLayoutVars>
      </dgm:prSet>
      <dgm:spPr/>
    </dgm:pt>
    <dgm:pt modelId="{14FAD60B-E0C0-4331-A88B-B170832DD92B}" type="pres">
      <dgm:prSet presAssocID="{A05B0BD0-3CE0-44CB-B667-829A9B7F984B}" presName="sibTrans" presStyleLbl="sibTrans1D1" presStyleIdx="5" presStyleCnt="6"/>
      <dgm:spPr/>
    </dgm:pt>
    <dgm:pt modelId="{E35C7D2F-3B7C-4664-BC83-CA6DEB00F323}" type="pres">
      <dgm:prSet presAssocID="{A05B0BD0-3CE0-44CB-B667-829A9B7F984B}" presName="connectorText" presStyleLbl="sibTrans1D1" presStyleIdx="5" presStyleCnt="6"/>
      <dgm:spPr/>
    </dgm:pt>
    <dgm:pt modelId="{93905098-4267-42AA-B080-2C408D7A89A2}" type="pres">
      <dgm:prSet presAssocID="{DFB76C64-A351-49C6-9F1C-E4AEFA1E2B89}" presName="node" presStyleLbl="node1" presStyleIdx="6" presStyleCnt="7" custScaleX="201545">
        <dgm:presLayoutVars>
          <dgm:bulletEnabled val="1"/>
        </dgm:presLayoutVars>
      </dgm:prSet>
      <dgm:spPr/>
    </dgm:pt>
  </dgm:ptLst>
  <dgm:cxnLst>
    <dgm:cxn modelId="{A3A7D304-DDCB-4F90-9AAC-2580555D70FD}" type="presOf" srcId="{2EDAC04B-6CF2-4F10-8F43-B1FF0F8564CD}" destId="{375517DA-EB03-4353-9AAB-B874CF422AC0}" srcOrd="0" destOrd="0" presId="urn:microsoft.com/office/officeart/2005/8/layout/bProcess3"/>
    <dgm:cxn modelId="{AF191F05-2631-47D3-98B5-DE958A90BADB}" type="presOf" srcId="{33571FF0-32F6-4227-A8C0-5196122EB0DC}" destId="{526E026C-5947-4E29-B4C0-C5D1B03A001A}" srcOrd="0" destOrd="0" presId="urn:microsoft.com/office/officeart/2005/8/layout/bProcess3"/>
    <dgm:cxn modelId="{FF173C06-29FC-44C7-854C-5B9FBD31B9B0}" type="presOf" srcId="{DC3B26E4-B60C-42C6-AF49-A6B7FE31B8E0}" destId="{FFAD2826-C0C2-4D08-8499-72C2B79B2C5A}" srcOrd="1" destOrd="0" presId="urn:microsoft.com/office/officeart/2005/8/layout/bProcess3"/>
    <dgm:cxn modelId="{13ED020D-5E4E-47B6-AB2B-E837870DA172}" type="presOf" srcId="{57A0DE27-F288-478B-8731-0D19A7EE6104}" destId="{79338A19-F462-4B8D-A7C7-AC322081305B}" srcOrd="0" destOrd="0" presId="urn:microsoft.com/office/officeart/2005/8/layout/bProcess3"/>
    <dgm:cxn modelId="{98287B0F-252A-4FA2-87FF-80AAF7F1818C}" srcId="{90B28BFF-0CFE-40FA-A71B-9B8D5E7C5199}" destId="{D458B15E-FEFE-4FB6-B375-CAFF31A540DE}" srcOrd="2" destOrd="0" parTransId="{7B6A0674-504A-4F79-9D43-FCA8437A50DE}" sibTransId="{57A0DE27-F288-478B-8731-0D19A7EE6104}"/>
    <dgm:cxn modelId="{77BE7613-02D4-4969-B236-39F811F19708}" type="presOf" srcId="{66F81A1D-D08E-4914-9C64-03C05D811EC1}" destId="{1086FF46-4063-465C-9096-5E1B94253345}" srcOrd="0" destOrd="0" presId="urn:microsoft.com/office/officeart/2005/8/layout/bProcess3"/>
    <dgm:cxn modelId="{2CB00A18-5FB9-40F1-96A1-2660A76A14A8}" type="presOf" srcId="{92238356-F8A4-4AFC-A70B-AE14B71C7533}" destId="{23DFF1DF-934B-4721-838A-5BCEE48A4223}" srcOrd="0" destOrd="0" presId="urn:microsoft.com/office/officeart/2005/8/layout/bProcess3"/>
    <dgm:cxn modelId="{B4D94A18-EF90-41DE-A7E5-A553FAE8F1AC}" srcId="{90B28BFF-0CFE-40FA-A71B-9B8D5E7C5199}" destId="{66F81A1D-D08E-4914-9C64-03C05D811EC1}" srcOrd="4" destOrd="0" parTransId="{7E5C2474-ECCC-4BC5-A3E3-C5BB19BF7B3F}" sibTransId="{DC3B26E4-B60C-42C6-AF49-A6B7FE31B8E0}"/>
    <dgm:cxn modelId="{E6CD7E1E-4339-4AD3-BF08-1B1DF9D2CA6B}" srcId="{90B28BFF-0CFE-40FA-A71B-9B8D5E7C5199}" destId="{493CF0BF-08F9-4ED8-902E-2F4F6E386982}" srcOrd="0" destOrd="0" parTransId="{DA03B4AE-3203-4870-B7EF-CECA9520ED1E}" sibTransId="{F8B6F85B-8CFA-445B-947F-D7CD3F66EE1C}"/>
    <dgm:cxn modelId="{CF5FA83B-F834-487E-B9C9-AD33604541F3}" type="presOf" srcId="{A05B0BD0-3CE0-44CB-B667-829A9B7F984B}" destId="{E35C7D2F-3B7C-4664-BC83-CA6DEB00F323}" srcOrd="1" destOrd="0" presId="urn:microsoft.com/office/officeart/2005/8/layout/bProcess3"/>
    <dgm:cxn modelId="{EDE7085D-BF80-4D79-B420-FEBCF655E1A2}" srcId="{90B28BFF-0CFE-40FA-A71B-9B8D5E7C5199}" destId="{92238356-F8A4-4AFC-A70B-AE14B71C7533}" srcOrd="5" destOrd="0" parTransId="{BE73A799-8410-4C22-A7A3-3B26C58ACB58}" sibTransId="{A05B0BD0-3CE0-44CB-B667-829A9B7F984B}"/>
    <dgm:cxn modelId="{788D6268-7488-4CB8-8391-65D5C18AF8C9}" type="presOf" srcId="{DFB76C64-A351-49C6-9F1C-E4AEFA1E2B89}" destId="{93905098-4267-42AA-B080-2C408D7A89A2}" srcOrd="0" destOrd="0" presId="urn:microsoft.com/office/officeart/2005/8/layout/bProcess3"/>
    <dgm:cxn modelId="{1535476E-837C-4F04-AC9E-9AF02079A946}" type="presOf" srcId="{A05B0BD0-3CE0-44CB-B667-829A9B7F984B}" destId="{14FAD60B-E0C0-4331-A88B-B170832DD92B}" srcOrd="0" destOrd="0" presId="urn:microsoft.com/office/officeart/2005/8/layout/bProcess3"/>
    <dgm:cxn modelId="{40A9B37A-2389-4A9B-82CD-617E51B40A83}" srcId="{90B28BFF-0CFE-40FA-A71B-9B8D5E7C5199}" destId="{33571FF0-32F6-4227-A8C0-5196122EB0DC}" srcOrd="3" destOrd="0" parTransId="{EDE4E6D5-A530-42DA-BE47-18A6C42DD977}" sibTransId="{62B71BD0-C4A1-4F44-9BA4-5E24DF52ED7C}"/>
    <dgm:cxn modelId="{65AD1983-ADFF-4B70-9005-9A80D223641E}" srcId="{90B28BFF-0CFE-40FA-A71B-9B8D5E7C5199}" destId="{2AAFF4A3-A92F-4E90-B0CE-EB95D68E2095}" srcOrd="1" destOrd="0" parTransId="{1A03F8BC-5060-479E-A4D4-DBF49887DA1C}" sibTransId="{2EDAC04B-6CF2-4F10-8F43-B1FF0F8564CD}"/>
    <dgm:cxn modelId="{2A718383-CC74-4938-A46C-8EB3A9ECB720}" type="presOf" srcId="{57A0DE27-F288-478B-8731-0D19A7EE6104}" destId="{CBF5A3E4-ABD4-49DE-B2F8-79D937539412}" srcOrd="1" destOrd="0" presId="urn:microsoft.com/office/officeart/2005/8/layout/bProcess3"/>
    <dgm:cxn modelId="{0C3CFA8A-7F16-4F34-B083-092016EF6CDB}" type="presOf" srcId="{F8B6F85B-8CFA-445B-947F-D7CD3F66EE1C}" destId="{BA57D3F6-ED0C-4B7D-8A6E-2B00C2E7B1A9}" srcOrd="0" destOrd="0" presId="urn:microsoft.com/office/officeart/2005/8/layout/bProcess3"/>
    <dgm:cxn modelId="{85D0E3A2-7999-4716-AD91-1C4588A87D72}" type="presOf" srcId="{2EDAC04B-6CF2-4F10-8F43-B1FF0F8564CD}" destId="{32FF80FE-3199-44FB-88F4-DEC0EB6715D0}" srcOrd="1" destOrd="0" presId="urn:microsoft.com/office/officeart/2005/8/layout/bProcess3"/>
    <dgm:cxn modelId="{A174BEAA-982C-4060-A905-ECD5AD7989C6}" type="presOf" srcId="{62B71BD0-C4A1-4F44-9BA4-5E24DF52ED7C}" destId="{FCC2E082-3725-4058-A73D-D8B6AD465409}" srcOrd="0" destOrd="0" presId="urn:microsoft.com/office/officeart/2005/8/layout/bProcess3"/>
    <dgm:cxn modelId="{8218BEB2-DB89-4342-97C3-9706DDB4844D}" type="presOf" srcId="{F8B6F85B-8CFA-445B-947F-D7CD3F66EE1C}" destId="{A1A505AF-FDB6-4C86-BD3F-245A4298FC8E}" srcOrd="1" destOrd="0" presId="urn:microsoft.com/office/officeart/2005/8/layout/bProcess3"/>
    <dgm:cxn modelId="{9BD558C9-DAA8-414B-9C7A-760AA202031E}" type="presOf" srcId="{D458B15E-FEFE-4FB6-B375-CAFF31A540DE}" destId="{F19B46F3-52DE-4ACA-8CF3-D9C6BB847162}" srcOrd="0" destOrd="0" presId="urn:microsoft.com/office/officeart/2005/8/layout/bProcess3"/>
    <dgm:cxn modelId="{FBC1FBCF-5241-43EE-8130-9D51229D46DD}" srcId="{90B28BFF-0CFE-40FA-A71B-9B8D5E7C5199}" destId="{DFB76C64-A351-49C6-9F1C-E4AEFA1E2B89}" srcOrd="6" destOrd="0" parTransId="{42ECF73D-2E5E-4D77-B343-3F9386C9DE01}" sibTransId="{5F1AD2D4-20EF-434C-A4DC-762A8F6821A3}"/>
    <dgm:cxn modelId="{205F03D8-CADA-4C6A-B768-F4806A570666}" type="presOf" srcId="{2AAFF4A3-A92F-4E90-B0CE-EB95D68E2095}" destId="{70E81110-A3A3-46B0-B1BD-BBAFE014735B}" srcOrd="0" destOrd="0" presId="urn:microsoft.com/office/officeart/2005/8/layout/bProcess3"/>
    <dgm:cxn modelId="{BFB45CDE-F019-40C2-8FBD-8279DCED785F}" type="presOf" srcId="{90B28BFF-0CFE-40FA-A71B-9B8D5E7C5199}" destId="{9283B683-03CE-4B78-AF7D-5171B229D73C}" srcOrd="0" destOrd="0" presId="urn:microsoft.com/office/officeart/2005/8/layout/bProcess3"/>
    <dgm:cxn modelId="{A1BEFBE3-896A-4DB7-A768-B83685021D83}" type="presOf" srcId="{62B71BD0-C4A1-4F44-9BA4-5E24DF52ED7C}" destId="{D633FAB2-AC61-4FE9-AE01-709A9F23091E}" srcOrd="1" destOrd="0" presId="urn:microsoft.com/office/officeart/2005/8/layout/bProcess3"/>
    <dgm:cxn modelId="{3ADD54E6-DD1A-44F6-8C37-52A7C8C0DB86}" type="presOf" srcId="{493CF0BF-08F9-4ED8-902E-2F4F6E386982}" destId="{4A35EB5F-8010-4A56-9BA6-BB91D9D66EB3}" srcOrd="0" destOrd="0" presId="urn:microsoft.com/office/officeart/2005/8/layout/bProcess3"/>
    <dgm:cxn modelId="{768E52FC-0C1A-42CC-8F99-5E7D6BAD6A81}" type="presOf" srcId="{DC3B26E4-B60C-42C6-AF49-A6B7FE31B8E0}" destId="{852FE761-8FDA-42CE-BD4D-D1F8C80E3A2D}" srcOrd="0" destOrd="0" presId="urn:microsoft.com/office/officeart/2005/8/layout/bProcess3"/>
    <dgm:cxn modelId="{0FA8D205-A9E3-4268-95F1-8F1BD602E4BC}" type="presParOf" srcId="{9283B683-03CE-4B78-AF7D-5171B229D73C}" destId="{4A35EB5F-8010-4A56-9BA6-BB91D9D66EB3}" srcOrd="0" destOrd="0" presId="urn:microsoft.com/office/officeart/2005/8/layout/bProcess3"/>
    <dgm:cxn modelId="{BDE59589-6C94-40F7-8B5F-A9C45BD025AE}" type="presParOf" srcId="{9283B683-03CE-4B78-AF7D-5171B229D73C}" destId="{BA57D3F6-ED0C-4B7D-8A6E-2B00C2E7B1A9}" srcOrd="1" destOrd="0" presId="urn:microsoft.com/office/officeart/2005/8/layout/bProcess3"/>
    <dgm:cxn modelId="{8C4A8668-4522-4587-B048-98379F918655}" type="presParOf" srcId="{BA57D3F6-ED0C-4B7D-8A6E-2B00C2E7B1A9}" destId="{A1A505AF-FDB6-4C86-BD3F-245A4298FC8E}" srcOrd="0" destOrd="0" presId="urn:microsoft.com/office/officeart/2005/8/layout/bProcess3"/>
    <dgm:cxn modelId="{C8872E51-29E1-4AD9-B575-F5B64059C9F0}" type="presParOf" srcId="{9283B683-03CE-4B78-AF7D-5171B229D73C}" destId="{70E81110-A3A3-46B0-B1BD-BBAFE014735B}" srcOrd="2" destOrd="0" presId="urn:microsoft.com/office/officeart/2005/8/layout/bProcess3"/>
    <dgm:cxn modelId="{21C37BB0-ADB3-40E2-9F1D-AE4495C4F0C1}" type="presParOf" srcId="{9283B683-03CE-4B78-AF7D-5171B229D73C}" destId="{375517DA-EB03-4353-9AAB-B874CF422AC0}" srcOrd="3" destOrd="0" presId="urn:microsoft.com/office/officeart/2005/8/layout/bProcess3"/>
    <dgm:cxn modelId="{3A9C61D5-34DE-4D39-8644-844A4FBFDA87}" type="presParOf" srcId="{375517DA-EB03-4353-9AAB-B874CF422AC0}" destId="{32FF80FE-3199-44FB-88F4-DEC0EB6715D0}" srcOrd="0" destOrd="0" presId="urn:microsoft.com/office/officeart/2005/8/layout/bProcess3"/>
    <dgm:cxn modelId="{33AF2392-3BDD-4205-86DB-C051FA0A58D6}" type="presParOf" srcId="{9283B683-03CE-4B78-AF7D-5171B229D73C}" destId="{F19B46F3-52DE-4ACA-8CF3-D9C6BB847162}" srcOrd="4" destOrd="0" presId="urn:microsoft.com/office/officeart/2005/8/layout/bProcess3"/>
    <dgm:cxn modelId="{4C6DC469-9C74-4519-B024-23A88D68CCFE}" type="presParOf" srcId="{9283B683-03CE-4B78-AF7D-5171B229D73C}" destId="{79338A19-F462-4B8D-A7C7-AC322081305B}" srcOrd="5" destOrd="0" presId="urn:microsoft.com/office/officeart/2005/8/layout/bProcess3"/>
    <dgm:cxn modelId="{E367C3B9-AABE-495B-AEFC-DC3EFB787E86}" type="presParOf" srcId="{79338A19-F462-4B8D-A7C7-AC322081305B}" destId="{CBF5A3E4-ABD4-49DE-B2F8-79D937539412}" srcOrd="0" destOrd="0" presId="urn:microsoft.com/office/officeart/2005/8/layout/bProcess3"/>
    <dgm:cxn modelId="{F9EFECAB-8311-4703-AA48-1974F5F9902B}" type="presParOf" srcId="{9283B683-03CE-4B78-AF7D-5171B229D73C}" destId="{526E026C-5947-4E29-B4C0-C5D1B03A001A}" srcOrd="6" destOrd="0" presId="urn:microsoft.com/office/officeart/2005/8/layout/bProcess3"/>
    <dgm:cxn modelId="{5B72F994-B6D7-4576-AEAC-C3CEF8809A7F}" type="presParOf" srcId="{9283B683-03CE-4B78-AF7D-5171B229D73C}" destId="{FCC2E082-3725-4058-A73D-D8B6AD465409}" srcOrd="7" destOrd="0" presId="urn:microsoft.com/office/officeart/2005/8/layout/bProcess3"/>
    <dgm:cxn modelId="{865CC616-A3C0-4EB0-827E-838D5AA364B7}" type="presParOf" srcId="{FCC2E082-3725-4058-A73D-D8B6AD465409}" destId="{D633FAB2-AC61-4FE9-AE01-709A9F23091E}" srcOrd="0" destOrd="0" presId="urn:microsoft.com/office/officeart/2005/8/layout/bProcess3"/>
    <dgm:cxn modelId="{C7351583-2D05-4796-85B5-2CE1394F8949}" type="presParOf" srcId="{9283B683-03CE-4B78-AF7D-5171B229D73C}" destId="{1086FF46-4063-465C-9096-5E1B94253345}" srcOrd="8" destOrd="0" presId="urn:microsoft.com/office/officeart/2005/8/layout/bProcess3"/>
    <dgm:cxn modelId="{ABD0136E-05F9-4B05-8F38-272104C6B62B}" type="presParOf" srcId="{9283B683-03CE-4B78-AF7D-5171B229D73C}" destId="{852FE761-8FDA-42CE-BD4D-D1F8C80E3A2D}" srcOrd="9" destOrd="0" presId="urn:microsoft.com/office/officeart/2005/8/layout/bProcess3"/>
    <dgm:cxn modelId="{B5BAB4ED-2164-49DF-A8F3-3404AD8F0E3E}" type="presParOf" srcId="{852FE761-8FDA-42CE-BD4D-D1F8C80E3A2D}" destId="{FFAD2826-C0C2-4D08-8499-72C2B79B2C5A}" srcOrd="0" destOrd="0" presId="urn:microsoft.com/office/officeart/2005/8/layout/bProcess3"/>
    <dgm:cxn modelId="{B6568B15-D3D3-41F2-A05D-0B6171EE2D13}" type="presParOf" srcId="{9283B683-03CE-4B78-AF7D-5171B229D73C}" destId="{23DFF1DF-934B-4721-838A-5BCEE48A4223}" srcOrd="10" destOrd="0" presId="urn:microsoft.com/office/officeart/2005/8/layout/bProcess3"/>
    <dgm:cxn modelId="{6FC45FC5-2E1B-4EF5-B448-E3A6EEFEB1E1}" type="presParOf" srcId="{9283B683-03CE-4B78-AF7D-5171B229D73C}" destId="{14FAD60B-E0C0-4331-A88B-B170832DD92B}" srcOrd="11" destOrd="0" presId="urn:microsoft.com/office/officeart/2005/8/layout/bProcess3"/>
    <dgm:cxn modelId="{2605272C-9C6A-460C-AABD-1FBCBAB9717A}" type="presParOf" srcId="{14FAD60B-E0C0-4331-A88B-B170832DD92B}" destId="{E35C7D2F-3B7C-4664-BC83-CA6DEB00F323}" srcOrd="0" destOrd="0" presId="urn:microsoft.com/office/officeart/2005/8/layout/bProcess3"/>
    <dgm:cxn modelId="{C250A3E1-8C78-40EF-B320-C5454EF10A40}" type="presParOf" srcId="{9283B683-03CE-4B78-AF7D-5171B229D73C}" destId="{93905098-4267-42AA-B080-2C408D7A89A2}" srcOrd="12"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7D3F6-ED0C-4B7D-8A6E-2B00C2E7B1A9}">
      <dsp:nvSpPr>
        <dsp:cNvPr id="0" name=""/>
        <dsp:cNvSpPr/>
      </dsp:nvSpPr>
      <dsp:spPr>
        <a:xfrm>
          <a:off x="2845217" y="494318"/>
          <a:ext cx="378047" cy="91440"/>
        </a:xfrm>
        <a:custGeom>
          <a:avLst/>
          <a:gdLst/>
          <a:ahLst/>
          <a:cxnLst/>
          <a:rect l="0" t="0" r="0" b="0"/>
          <a:pathLst>
            <a:path>
              <a:moveTo>
                <a:pt x="0" y="45720"/>
              </a:moveTo>
              <a:lnTo>
                <a:pt x="37804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24025" y="537993"/>
        <a:ext cx="20432" cy="4090"/>
      </dsp:txXfrm>
    </dsp:sp>
    <dsp:sp modelId="{4A35EB5F-8010-4A56-9BA6-BB91D9D66EB3}">
      <dsp:nvSpPr>
        <dsp:cNvPr id="0" name=""/>
        <dsp:cNvSpPr/>
      </dsp:nvSpPr>
      <dsp:spPr>
        <a:xfrm>
          <a:off x="490633" y="7020"/>
          <a:ext cx="2356384" cy="10660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Feb 2020</a:t>
          </a:r>
        </a:p>
        <a:p>
          <a:pPr marL="0" lvl="0" indent="0" algn="ctr" defTabSz="711200">
            <a:lnSpc>
              <a:spcPct val="90000"/>
            </a:lnSpc>
            <a:spcBef>
              <a:spcPct val="0"/>
            </a:spcBef>
            <a:spcAft>
              <a:spcPct val="35000"/>
            </a:spcAft>
            <a:buNone/>
          </a:pPr>
          <a:r>
            <a:rPr lang="en-US" sz="1600" kern="1200" dirty="0"/>
            <a:t>Project Kickoff </a:t>
          </a:r>
        </a:p>
      </dsp:txBody>
      <dsp:txXfrm>
        <a:off x="490633" y="7020"/>
        <a:ext cx="2356384" cy="1066036"/>
      </dsp:txXfrm>
    </dsp:sp>
    <dsp:sp modelId="{375517DA-EB03-4353-9AAB-B874CF422AC0}">
      <dsp:nvSpPr>
        <dsp:cNvPr id="0" name=""/>
        <dsp:cNvSpPr/>
      </dsp:nvSpPr>
      <dsp:spPr>
        <a:xfrm>
          <a:off x="1666151" y="1071256"/>
          <a:ext cx="2697746" cy="378047"/>
        </a:xfrm>
        <a:custGeom>
          <a:avLst/>
          <a:gdLst/>
          <a:ahLst/>
          <a:cxnLst/>
          <a:rect l="0" t="0" r="0" b="0"/>
          <a:pathLst>
            <a:path>
              <a:moveTo>
                <a:pt x="2697746" y="0"/>
              </a:moveTo>
              <a:lnTo>
                <a:pt x="2697746" y="206123"/>
              </a:lnTo>
              <a:lnTo>
                <a:pt x="0" y="206123"/>
              </a:lnTo>
              <a:lnTo>
                <a:pt x="0" y="378047"/>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46812" y="1258235"/>
        <a:ext cx="136426" cy="4090"/>
      </dsp:txXfrm>
    </dsp:sp>
    <dsp:sp modelId="{70E81110-A3A3-46B0-B1BD-BBAFE014735B}">
      <dsp:nvSpPr>
        <dsp:cNvPr id="0" name=""/>
        <dsp:cNvSpPr/>
      </dsp:nvSpPr>
      <dsp:spPr>
        <a:xfrm>
          <a:off x="3255665" y="7020"/>
          <a:ext cx="2216467" cy="10660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Jul - Dec 2020 </a:t>
          </a:r>
        </a:p>
        <a:p>
          <a:pPr marL="0" lvl="0" indent="0" algn="ctr" defTabSz="622300">
            <a:lnSpc>
              <a:spcPct val="90000"/>
            </a:lnSpc>
            <a:spcBef>
              <a:spcPct val="0"/>
            </a:spcBef>
            <a:spcAft>
              <a:spcPct val="35000"/>
            </a:spcAft>
            <a:buNone/>
          </a:pPr>
          <a:r>
            <a:rPr lang="en-US" sz="1100" kern="1200" dirty="0"/>
            <a:t>Survey Launched, Listening Sessions Conducted, Online Comment Board Created</a:t>
          </a:r>
        </a:p>
      </dsp:txBody>
      <dsp:txXfrm>
        <a:off x="3255665" y="7020"/>
        <a:ext cx="2216467" cy="1066036"/>
      </dsp:txXfrm>
    </dsp:sp>
    <dsp:sp modelId="{79338A19-F462-4B8D-A7C7-AC322081305B}">
      <dsp:nvSpPr>
        <dsp:cNvPr id="0" name=""/>
        <dsp:cNvSpPr/>
      </dsp:nvSpPr>
      <dsp:spPr>
        <a:xfrm>
          <a:off x="2839869" y="1969002"/>
          <a:ext cx="378047" cy="91440"/>
        </a:xfrm>
        <a:custGeom>
          <a:avLst/>
          <a:gdLst/>
          <a:ahLst/>
          <a:cxnLst/>
          <a:rect l="0" t="0" r="0" b="0"/>
          <a:pathLst>
            <a:path>
              <a:moveTo>
                <a:pt x="0" y="45720"/>
              </a:moveTo>
              <a:lnTo>
                <a:pt x="37804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18677" y="2012676"/>
        <a:ext cx="20432" cy="4090"/>
      </dsp:txXfrm>
    </dsp:sp>
    <dsp:sp modelId="{F19B46F3-52DE-4ACA-8CF3-D9C6BB847162}">
      <dsp:nvSpPr>
        <dsp:cNvPr id="0" name=""/>
        <dsp:cNvSpPr/>
      </dsp:nvSpPr>
      <dsp:spPr>
        <a:xfrm>
          <a:off x="490633" y="1481704"/>
          <a:ext cx="2351036" cy="10660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Dec 2020- June 2021 </a:t>
          </a:r>
        </a:p>
        <a:p>
          <a:pPr marL="0" lvl="0" indent="0" algn="ctr" defTabSz="711200">
            <a:lnSpc>
              <a:spcPct val="90000"/>
            </a:lnSpc>
            <a:spcBef>
              <a:spcPct val="0"/>
            </a:spcBef>
            <a:spcAft>
              <a:spcPct val="35000"/>
            </a:spcAft>
            <a:buNone/>
          </a:pPr>
          <a:r>
            <a:rPr lang="en-US" sz="1600" kern="1200" dirty="0"/>
            <a:t>Scenarios Developed</a:t>
          </a:r>
        </a:p>
      </dsp:txBody>
      <dsp:txXfrm>
        <a:off x="490633" y="1481704"/>
        <a:ext cx="2351036" cy="1066036"/>
      </dsp:txXfrm>
    </dsp:sp>
    <dsp:sp modelId="{FCC2E082-3725-4058-A73D-D8B6AD465409}">
      <dsp:nvSpPr>
        <dsp:cNvPr id="0" name=""/>
        <dsp:cNvSpPr/>
      </dsp:nvSpPr>
      <dsp:spPr>
        <a:xfrm>
          <a:off x="1672672" y="2545940"/>
          <a:ext cx="2692656" cy="378047"/>
        </a:xfrm>
        <a:custGeom>
          <a:avLst/>
          <a:gdLst/>
          <a:ahLst/>
          <a:cxnLst/>
          <a:rect l="0" t="0" r="0" b="0"/>
          <a:pathLst>
            <a:path>
              <a:moveTo>
                <a:pt x="2692656" y="0"/>
              </a:moveTo>
              <a:lnTo>
                <a:pt x="2692656" y="206123"/>
              </a:lnTo>
              <a:lnTo>
                <a:pt x="0" y="206123"/>
              </a:lnTo>
              <a:lnTo>
                <a:pt x="0" y="378047"/>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50913" y="2732918"/>
        <a:ext cx="136174" cy="4090"/>
      </dsp:txXfrm>
    </dsp:sp>
    <dsp:sp modelId="{526E026C-5947-4E29-B4C0-C5D1B03A001A}">
      <dsp:nvSpPr>
        <dsp:cNvPr id="0" name=""/>
        <dsp:cNvSpPr/>
      </dsp:nvSpPr>
      <dsp:spPr>
        <a:xfrm>
          <a:off x="3250317" y="1481704"/>
          <a:ext cx="2230023" cy="10660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June 2021 </a:t>
          </a:r>
        </a:p>
        <a:p>
          <a:pPr marL="0" lvl="0" indent="0" algn="ctr" defTabSz="622300">
            <a:lnSpc>
              <a:spcPct val="90000"/>
            </a:lnSpc>
            <a:spcBef>
              <a:spcPct val="0"/>
            </a:spcBef>
            <a:spcAft>
              <a:spcPct val="35000"/>
            </a:spcAft>
            <a:buNone/>
          </a:pPr>
          <a:r>
            <a:rPr lang="en-US" sz="1200" kern="1200" dirty="0"/>
            <a:t>Listening Sessions Conducted, Survey Launched,  Scenarios Refined</a:t>
          </a:r>
        </a:p>
      </dsp:txBody>
      <dsp:txXfrm>
        <a:off x="3250317" y="1481704"/>
        <a:ext cx="2230023" cy="1066036"/>
      </dsp:txXfrm>
    </dsp:sp>
    <dsp:sp modelId="{852FE761-8FDA-42CE-BD4D-D1F8C80E3A2D}">
      <dsp:nvSpPr>
        <dsp:cNvPr id="0" name=""/>
        <dsp:cNvSpPr/>
      </dsp:nvSpPr>
      <dsp:spPr>
        <a:xfrm>
          <a:off x="2852910" y="3443685"/>
          <a:ext cx="378047" cy="91440"/>
        </a:xfrm>
        <a:custGeom>
          <a:avLst/>
          <a:gdLst/>
          <a:ahLst/>
          <a:cxnLst/>
          <a:rect l="0" t="0" r="0" b="0"/>
          <a:pathLst>
            <a:path>
              <a:moveTo>
                <a:pt x="0" y="45720"/>
              </a:moveTo>
              <a:lnTo>
                <a:pt x="37804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31718" y="3487360"/>
        <a:ext cx="20432" cy="4090"/>
      </dsp:txXfrm>
    </dsp:sp>
    <dsp:sp modelId="{1086FF46-4063-465C-9096-5E1B94253345}">
      <dsp:nvSpPr>
        <dsp:cNvPr id="0" name=""/>
        <dsp:cNvSpPr/>
      </dsp:nvSpPr>
      <dsp:spPr>
        <a:xfrm>
          <a:off x="490633" y="2956387"/>
          <a:ext cx="2364077" cy="10660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June – Oct 2021</a:t>
          </a:r>
        </a:p>
        <a:p>
          <a:pPr marL="0" lvl="0" indent="0" algn="ctr" defTabSz="711200">
            <a:lnSpc>
              <a:spcPct val="90000"/>
            </a:lnSpc>
            <a:spcBef>
              <a:spcPct val="0"/>
            </a:spcBef>
            <a:spcAft>
              <a:spcPct val="35000"/>
            </a:spcAft>
            <a:buNone/>
          </a:pPr>
          <a:r>
            <a:rPr lang="en-US" sz="1600" kern="1200" dirty="0"/>
            <a:t>Project Concepts Developed</a:t>
          </a:r>
        </a:p>
      </dsp:txBody>
      <dsp:txXfrm>
        <a:off x="490633" y="2956387"/>
        <a:ext cx="2364077" cy="1066036"/>
      </dsp:txXfrm>
    </dsp:sp>
    <dsp:sp modelId="{14FAD60B-E0C0-4331-A88B-B170832DD92B}">
      <dsp:nvSpPr>
        <dsp:cNvPr id="0" name=""/>
        <dsp:cNvSpPr/>
      </dsp:nvSpPr>
      <dsp:spPr>
        <a:xfrm>
          <a:off x="2281085" y="4020623"/>
          <a:ext cx="2090514" cy="378047"/>
        </a:xfrm>
        <a:custGeom>
          <a:avLst/>
          <a:gdLst/>
          <a:ahLst/>
          <a:cxnLst/>
          <a:rect l="0" t="0" r="0" b="0"/>
          <a:pathLst>
            <a:path>
              <a:moveTo>
                <a:pt x="2090514" y="0"/>
              </a:moveTo>
              <a:lnTo>
                <a:pt x="2090514" y="206123"/>
              </a:lnTo>
              <a:lnTo>
                <a:pt x="0" y="206123"/>
              </a:lnTo>
              <a:lnTo>
                <a:pt x="0" y="378047"/>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73091" y="4207602"/>
        <a:ext cx="106504" cy="4090"/>
      </dsp:txXfrm>
    </dsp:sp>
    <dsp:sp modelId="{23DFF1DF-934B-4721-838A-5BCEE48A4223}">
      <dsp:nvSpPr>
        <dsp:cNvPr id="0" name=""/>
        <dsp:cNvSpPr/>
      </dsp:nvSpPr>
      <dsp:spPr>
        <a:xfrm>
          <a:off x="3263358" y="2956387"/>
          <a:ext cx="2216484" cy="10660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Oct 2021-Feb 2022</a:t>
          </a:r>
        </a:p>
        <a:p>
          <a:pPr marL="0" lvl="0" indent="0" algn="ctr" defTabSz="622300">
            <a:lnSpc>
              <a:spcPct val="90000"/>
            </a:lnSpc>
            <a:spcBef>
              <a:spcPct val="0"/>
            </a:spcBef>
            <a:spcAft>
              <a:spcPct val="35000"/>
            </a:spcAft>
            <a:buNone/>
          </a:pPr>
          <a:r>
            <a:rPr lang="en-US" sz="1300" kern="1200" dirty="0"/>
            <a:t>Listening Sessions Conducted, Stakeholder Meetings Conducted</a:t>
          </a:r>
        </a:p>
      </dsp:txBody>
      <dsp:txXfrm>
        <a:off x="3263358" y="2956387"/>
        <a:ext cx="2216484" cy="1066036"/>
      </dsp:txXfrm>
    </dsp:sp>
    <dsp:sp modelId="{93905098-4267-42AA-B080-2C408D7A89A2}">
      <dsp:nvSpPr>
        <dsp:cNvPr id="0" name=""/>
        <dsp:cNvSpPr/>
      </dsp:nvSpPr>
      <dsp:spPr>
        <a:xfrm>
          <a:off x="490633" y="4431071"/>
          <a:ext cx="3580904" cy="10660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Dec 2021-Feb 2022</a:t>
          </a:r>
        </a:p>
        <a:p>
          <a:pPr marL="0" lvl="0" indent="0" algn="ctr" defTabSz="711200">
            <a:lnSpc>
              <a:spcPct val="90000"/>
            </a:lnSpc>
            <a:spcBef>
              <a:spcPct val="0"/>
            </a:spcBef>
            <a:spcAft>
              <a:spcPct val="35000"/>
            </a:spcAft>
            <a:buNone/>
          </a:pPr>
          <a:r>
            <a:rPr lang="en-US" sz="1600" kern="1200" dirty="0"/>
            <a:t>Recommendations Formed</a:t>
          </a:r>
        </a:p>
      </dsp:txBody>
      <dsp:txXfrm>
        <a:off x="490633" y="4431071"/>
        <a:ext cx="3580904" cy="106603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85B9F-11E6-4CE8-978E-8A8568387007}" type="datetimeFigureOut">
              <a:rPr lang="en-US" smtClean="0"/>
              <a:t>5/9/2022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1F669-4BDE-44F9-AB7A-C6BE48CF82D1}" type="slidenum">
              <a:rPr lang="en-US" smtClean="0"/>
              <a:t>‹#›</a:t>
            </a:fld>
            <a:endParaRPr lang="en-US"/>
          </a:p>
        </p:txBody>
      </p:sp>
    </p:spTree>
    <p:extLst>
      <p:ext uri="{BB962C8B-B14F-4D97-AF65-F5344CB8AC3E}">
        <p14:creationId xmlns:p14="http://schemas.microsoft.com/office/powerpoint/2010/main" val="503527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2E0E-A2C9-411F-B329-CC5783AFB4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954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emphasize that these are conceptual options, and number of lanes is based on what was included in the model. We need to do a more specific analysis to determine what the ultimate design will look like in the next phase. </a:t>
            </a:r>
          </a:p>
        </p:txBody>
      </p:sp>
      <p:sp>
        <p:nvSpPr>
          <p:cNvPr id="4" name="Slide Number Placeholder 3"/>
          <p:cNvSpPr>
            <a:spLocks noGrp="1"/>
          </p:cNvSpPr>
          <p:nvPr>
            <p:ph type="sldNum" sz="quarter" idx="5"/>
          </p:nvPr>
        </p:nvSpPr>
        <p:spPr/>
        <p:txBody>
          <a:bodyPr/>
          <a:lstStyle/>
          <a:p>
            <a:fld id="{6C41F669-4BDE-44F9-AB7A-C6BE48CF82D1}" type="slidenum">
              <a:rPr lang="en-US" smtClean="0"/>
              <a:t>10</a:t>
            </a:fld>
            <a:endParaRPr lang="en-US"/>
          </a:p>
        </p:txBody>
      </p:sp>
    </p:spTree>
    <p:extLst>
      <p:ext uri="{BB962C8B-B14F-4D97-AF65-F5344CB8AC3E}">
        <p14:creationId xmlns:p14="http://schemas.microsoft.com/office/powerpoint/2010/main" val="3437734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11</a:t>
            </a:fld>
            <a:endParaRPr lang="en-US"/>
          </a:p>
        </p:txBody>
      </p:sp>
    </p:spTree>
    <p:extLst>
      <p:ext uri="{BB962C8B-B14F-4D97-AF65-F5344CB8AC3E}">
        <p14:creationId xmlns:p14="http://schemas.microsoft.com/office/powerpoint/2010/main" val="3979409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12</a:t>
            </a:fld>
            <a:endParaRPr lang="en-US"/>
          </a:p>
        </p:txBody>
      </p:sp>
    </p:spTree>
    <p:extLst>
      <p:ext uri="{BB962C8B-B14F-4D97-AF65-F5344CB8AC3E}">
        <p14:creationId xmlns:p14="http://schemas.microsoft.com/office/powerpoint/2010/main" val="89198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13</a:t>
            </a:fld>
            <a:endParaRPr lang="en-US"/>
          </a:p>
        </p:txBody>
      </p:sp>
    </p:spTree>
    <p:extLst>
      <p:ext uri="{BB962C8B-B14F-4D97-AF65-F5344CB8AC3E}">
        <p14:creationId xmlns:p14="http://schemas.microsoft.com/office/powerpoint/2010/main" val="2131587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14</a:t>
            </a:fld>
            <a:endParaRPr lang="en-US"/>
          </a:p>
        </p:txBody>
      </p:sp>
    </p:spTree>
    <p:extLst>
      <p:ext uri="{BB962C8B-B14F-4D97-AF65-F5344CB8AC3E}">
        <p14:creationId xmlns:p14="http://schemas.microsoft.com/office/powerpoint/2010/main" val="2063607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15</a:t>
            </a:fld>
            <a:endParaRPr lang="en-US"/>
          </a:p>
        </p:txBody>
      </p:sp>
    </p:spTree>
    <p:extLst>
      <p:ext uri="{BB962C8B-B14F-4D97-AF65-F5344CB8AC3E}">
        <p14:creationId xmlns:p14="http://schemas.microsoft.com/office/powerpoint/2010/main" val="205281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16</a:t>
            </a:fld>
            <a:endParaRPr lang="en-US"/>
          </a:p>
        </p:txBody>
      </p:sp>
    </p:spTree>
    <p:extLst>
      <p:ext uri="{BB962C8B-B14F-4D97-AF65-F5344CB8AC3E}">
        <p14:creationId xmlns:p14="http://schemas.microsoft.com/office/powerpoint/2010/main" val="689740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17</a:t>
            </a:fld>
            <a:endParaRPr lang="en-US"/>
          </a:p>
        </p:txBody>
      </p:sp>
    </p:spTree>
    <p:extLst>
      <p:ext uri="{BB962C8B-B14F-4D97-AF65-F5344CB8AC3E}">
        <p14:creationId xmlns:p14="http://schemas.microsoft.com/office/powerpoint/2010/main" val="2864235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18</a:t>
            </a:fld>
            <a:endParaRPr lang="en-US"/>
          </a:p>
        </p:txBody>
      </p:sp>
    </p:spTree>
    <p:extLst>
      <p:ext uri="{BB962C8B-B14F-4D97-AF65-F5344CB8AC3E}">
        <p14:creationId xmlns:p14="http://schemas.microsoft.com/office/powerpoint/2010/main" val="3702472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19</a:t>
            </a:fld>
            <a:endParaRPr lang="en-US"/>
          </a:p>
        </p:txBody>
      </p:sp>
    </p:spTree>
    <p:extLst>
      <p:ext uri="{BB962C8B-B14F-4D97-AF65-F5344CB8AC3E}">
        <p14:creationId xmlns:p14="http://schemas.microsoft.com/office/powerpoint/2010/main" val="231194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412E0E-A2C9-411F-B329-CC5783AFB421}" type="slidenum">
              <a:rPr lang="en-US" smtClean="0"/>
              <a:t>2</a:t>
            </a:fld>
            <a:endParaRPr lang="en-US"/>
          </a:p>
        </p:txBody>
      </p:sp>
    </p:spTree>
    <p:extLst>
      <p:ext uri="{BB962C8B-B14F-4D97-AF65-F5344CB8AC3E}">
        <p14:creationId xmlns:p14="http://schemas.microsoft.com/office/powerpoint/2010/main" val="2656568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26</a:t>
            </a:fld>
            <a:endParaRPr lang="en-US"/>
          </a:p>
        </p:txBody>
      </p:sp>
    </p:spTree>
    <p:extLst>
      <p:ext uri="{BB962C8B-B14F-4D97-AF65-F5344CB8AC3E}">
        <p14:creationId xmlns:p14="http://schemas.microsoft.com/office/powerpoint/2010/main" val="172899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32</a:t>
            </a:fld>
            <a:endParaRPr lang="en-US"/>
          </a:p>
        </p:txBody>
      </p:sp>
    </p:spTree>
    <p:extLst>
      <p:ext uri="{BB962C8B-B14F-4D97-AF65-F5344CB8AC3E}">
        <p14:creationId xmlns:p14="http://schemas.microsoft.com/office/powerpoint/2010/main" val="3231326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33</a:t>
            </a:fld>
            <a:endParaRPr lang="en-US"/>
          </a:p>
        </p:txBody>
      </p:sp>
    </p:spTree>
    <p:extLst>
      <p:ext uri="{BB962C8B-B14F-4D97-AF65-F5344CB8AC3E}">
        <p14:creationId xmlns:p14="http://schemas.microsoft.com/office/powerpoint/2010/main" val="3871327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34</a:t>
            </a:fld>
            <a:endParaRPr lang="en-US"/>
          </a:p>
        </p:txBody>
      </p:sp>
    </p:spTree>
    <p:extLst>
      <p:ext uri="{BB962C8B-B14F-4D97-AF65-F5344CB8AC3E}">
        <p14:creationId xmlns:p14="http://schemas.microsoft.com/office/powerpoint/2010/main" val="2865383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 Q&amp;A</a:t>
            </a:r>
          </a:p>
        </p:txBody>
      </p:sp>
      <p:sp>
        <p:nvSpPr>
          <p:cNvPr id="4" name="Slide Number Placeholder 3"/>
          <p:cNvSpPr>
            <a:spLocks noGrp="1"/>
          </p:cNvSpPr>
          <p:nvPr>
            <p:ph type="sldNum" sz="quarter" idx="5"/>
          </p:nvPr>
        </p:nvSpPr>
        <p:spPr/>
        <p:txBody>
          <a:bodyPr/>
          <a:lstStyle/>
          <a:p>
            <a:fld id="{6C41F669-4BDE-44F9-AB7A-C6BE48CF82D1}" type="slidenum">
              <a:rPr lang="en-US" smtClean="0"/>
              <a:t>35</a:t>
            </a:fld>
            <a:endParaRPr lang="en-US"/>
          </a:p>
        </p:txBody>
      </p:sp>
    </p:spTree>
    <p:extLst>
      <p:ext uri="{BB962C8B-B14F-4D97-AF65-F5344CB8AC3E}">
        <p14:creationId xmlns:p14="http://schemas.microsoft.com/office/powerpoint/2010/main" val="4037985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36</a:t>
            </a:fld>
            <a:endParaRPr lang="en-US"/>
          </a:p>
        </p:txBody>
      </p:sp>
    </p:spTree>
    <p:extLst>
      <p:ext uri="{BB962C8B-B14F-4D97-AF65-F5344CB8AC3E}">
        <p14:creationId xmlns:p14="http://schemas.microsoft.com/office/powerpoint/2010/main" val="1779528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2E0E-A2C9-411F-B329-CC5783AFB4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705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4</a:t>
            </a:fld>
            <a:endParaRPr lang="en-US"/>
          </a:p>
        </p:txBody>
      </p:sp>
    </p:spTree>
    <p:extLst>
      <p:ext uri="{BB962C8B-B14F-4D97-AF65-F5344CB8AC3E}">
        <p14:creationId xmlns:p14="http://schemas.microsoft.com/office/powerpoint/2010/main" val="268631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5</a:t>
            </a:fld>
            <a:endParaRPr lang="en-US"/>
          </a:p>
        </p:txBody>
      </p:sp>
    </p:spTree>
    <p:extLst>
      <p:ext uri="{BB962C8B-B14F-4D97-AF65-F5344CB8AC3E}">
        <p14:creationId xmlns:p14="http://schemas.microsoft.com/office/powerpoint/2010/main" val="344122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6</a:t>
            </a:fld>
            <a:endParaRPr lang="en-US"/>
          </a:p>
        </p:txBody>
      </p:sp>
    </p:spTree>
    <p:extLst>
      <p:ext uri="{BB962C8B-B14F-4D97-AF65-F5344CB8AC3E}">
        <p14:creationId xmlns:p14="http://schemas.microsoft.com/office/powerpoint/2010/main" val="1707504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7</a:t>
            </a:fld>
            <a:endParaRPr lang="en-US"/>
          </a:p>
        </p:txBody>
      </p:sp>
    </p:spTree>
    <p:extLst>
      <p:ext uri="{BB962C8B-B14F-4D97-AF65-F5344CB8AC3E}">
        <p14:creationId xmlns:p14="http://schemas.microsoft.com/office/powerpoint/2010/main" val="2817174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1F669-4BDE-44F9-AB7A-C6BE48CF82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050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1F669-4BDE-44F9-AB7A-C6BE48CF82D1}" type="slidenum">
              <a:rPr lang="en-US" smtClean="0"/>
              <a:t>9</a:t>
            </a:fld>
            <a:endParaRPr lang="en-US"/>
          </a:p>
        </p:txBody>
      </p:sp>
    </p:spTree>
    <p:extLst>
      <p:ext uri="{BB962C8B-B14F-4D97-AF65-F5344CB8AC3E}">
        <p14:creationId xmlns:p14="http://schemas.microsoft.com/office/powerpoint/2010/main" val="2263177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300"/>
            <a:ext cx="12138663" cy="6743700"/>
          </a:xfrm>
          <a:prstGeom prst="rect">
            <a:avLst/>
          </a:prstGeom>
        </p:spPr>
      </p:pic>
      <p:sp>
        <p:nvSpPr>
          <p:cNvPr id="2" name="Title 1"/>
          <p:cNvSpPr>
            <a:spLocks noGrp="1"/>
          </p:cNvSpPr>
          <p:nvPr>
            <p:ph type="ctrTitle" hasCustomPrompt="1"/>
          </p:nvPr>
        </p:nvSpPr>
        <p:spPr>
          <a:xfrm>
            <a:off x="361950" y="3028950"/>
            <a:ext cx="5133975" cy="1703388"/>
          </a:xfrm>
        </p:spPr>
        <p:txBody>
          <a:bodyPr anchor="b"/>
          <a:lstStyle>
            <a:lvl1pPr algn="l">
              <a:defRPr sz="6000"/>
            </a:lvl1pPr>
          </a:lstStyle>
          <a:p>
            <a:r>
              <a:rPr lang="en-US"/>
              <a:t>Click to edit </a:t>
            </a:r>
            <a:br>
              <a:rPr lang="en-US"/>
            </a:br>
            <a:r>
              <a:rPr lang="en-US"/>
              <a:t>Master title style</a:t>
            </a:r>
          </a:p>
        </p:txBody>
      </p:sp>
      <p:sp>
        <p:nvSpPr>
          <p:cNvPr id="3" name="Subtitle 2"/>
          <p:cNvSpPr>
            <a:spLocks noGrp="1"/>
          </p:cNvSpPr>
          <p:nvPr>
            <p:ph type="subTitle" idx="1"/>
          </p:nvPr>
        </p:nvSpPr>
        <p:spPr>
          <a:xfrm>
            <a:off x="361950" y="5172075"/>
            <a:ext cx="5400675" cy="323850"/>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1A0EA9-0A14-405A-8B46-4A38AE57F5CA}" type="datetime1">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48523-1EA9-4041-8F4A-BF964004A1E3}" type="slidenum">
              <a:rPr lang="en-US" smtClean="0"/>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950" y="230881"/>
            <a:ext cx="2952750" cy="279806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1950" y="5712022"/>
            <a:ext cx="1998556" cy="558136"/>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22456" y="5664532"/>
            <a:ext cx="816396" cy="653117"/>
          </a:xfrm>
          <a:prstGeom prst="rect">
            <a:avLst/>
          </a:prstGeom>
        </p:spPr>
      </p:pic>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00802" y="5684703"/>
            <a:ext cx="1225548" cy="612774"/>
          </a:xfrm>
          <a:prstGeom prst="rect">
            <a:avLst/>
          </a:prstGeom>
        </p:spPr>
      </p:pic>
    </p:spTree>
    <p:extLst>
      <p:ext uri="{BB962C8B-B14F-4D97-AF65-F5344CB8AC3E}">
        <p14:creationId xmlns:p14="http://schemas.microsoft.com/office/powerpoint/2010/main" val="238531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6B842-537D-442B-B781-FCC31D244C89}" type="datetime1">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48523-1EA9-4041-8F4A-BF964004A1E3}"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8674" t="88338"/>
          <a:stretch/>
        </p:blipFill>
        <p:spPr>
          <a:xfrm>
            <a:off x="6534150" y="6143625"/>
            <a:ext cx="5162550" cy="6516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1675" y="365125"/>
            <a:ext cx="2105025" cy="856204"/>
          </a:xfrm>
          <a:prstGeom prst="rect">
            <a:avLst/>
          </a:prstGeom>
        </p:spPr>
      </p:pic>
    </p:spTree>
    <p:extLst>
      <p:ext uri="{BB962C8B-B14F-4D97-AF65-F5344CB8AC3E}">
        <p14:creationId xmlns:p14="http://schemas.microsoft.com/office/powerpoint/2010/main" val="3027158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EDEAF0-4342-4207-B995-ABE61117B24C}" type="datetime1">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48523-1EA9-4041-8F4A-BF964004A1E3}"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8674" t="88338"/>
          <a:stretch/>
        </p:blipFill>
        <p:spPr>
          <a:xfrm>
            <a:off x="6534150" y="6143625"/>
            <a:ext cx="5162550" cy="6516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1675" y="365125"/>
            <a:ext cx="2105025" cy="856204"/>
          </a:xfrm>
          <a:prstGeom prst="rect">
            <a:avLst/>
          </a:prstGeom>
        </p:spPr>
      </p:pic>
    </p:spTree>
    <p:extLst>
      <p:ext uri="{BB962C8B-B14F-4D97-AF65-F5344CB8AC3E}">
        <p14:creationId xmlns:p14="http://schemas.microsoft.com/office/powerpoint/2010/main" val="3234237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1" y="3920851"/>
            <a:ext cx="9634444" cy="1752600"/>
          </a:xfrm>
          <a:prstGeom prst="rect">
            <a:avLst/>
          </a:prstGeom>
        </p:spPr>
        <p:txBody>
          <a:bodyPr lIns="0" tIns="0" rIns="0" bIns="0"/>
          <a:lstStyle>
            <a:lvl1pPr marL="0" indent="0" algn="l">
              <a:buNone/>
              <a:defRPr sz="3600" baseline="0">
                <a:solidFill>
                  <a:schemeClr val="tx1">
                    <a:tint val="75000"/>
                  </a:schemeClr>
                </a:solidFill>
                <a:latin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E7E63C47-70A2-441F-AC82-163A9E94659F}" type="datetime1">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E189C-BE75-744A-9F4E-3BFB3D2ED0D3}" type="slidenum">
              <a:rPr lang="en-US" smtClean="0"/>
              <a:t>‹#›</a:t>
            </a:fld>
            <a:endParaRPr lang="en-US"/>
          </a:p>
        </p:txBody>
      </p:sp>
      <p:sp>
        <p:nvSpPr>
          <p:cNvPr id="11" name="Title 1"/>
          <p:cNvSpPr>
            <a:spLocks noGrp="1"/>
          </p:cNvSpPr>
          <p:nvPr>
            <p:ph type="ctrTitle" hasCustomPrompt="1"/>
          </p:nvPr>
        </p:nvSpPr>
        <p:spPr>
          <a:xfrm>
            <a:off x="914400" y="2441115"/>
            <a:ext cx="10363200" cy="1470025"/>
          </a:xfrm>
          <a:prstGeom prst="rect">
            <a:avLst/>
          </a:prstGeom>
        </p:spPr>
        <p:txBody>
          <a:bodyPr lIns="0" tIns="0" rIns="0" bIns="0">
            <a:normAutofit/>
          </a:bodyPr>
          <a:lstStyle>
            <a:lvl1pPr algn="l">
              <a:defRPr sz="4400" baseline="0">
                <a:solidFill>
                  <a:schemeClr val="tx1">
                    <a:lumMod val="65000"/>
                    <a:lumOff val="35000"/>
                  </a:schemeClr>
                </a:solidFill>
                <a:latin typeface="Helvetica"/>
                <a:cs typeface="Helvetica"/>
              </a:defRPr>
            </a:lvl1pPr>
          </a:lstStyle>
          <a:p>
            <a:r>
              <a:rPr lang="en-US" kern="1200" baseline="0" dirty="0">
                <a:solidFill>
                  <a:schemeClr val="tx1">
                    <a:lumMod val="65000"/>
                    <a:lumOff val="35000"/>
                  </a:schemeClr>
                </a:solidFill>
                <a:latin typeface="Helvetica"/>
              </a:rPr>
              <a:t>PRESENTATION TITLE</a:t>
            </a:r>
          </a:p>
        </p:txBody>
      </p:sp>
    </p:spTree>
    <p:extLst>
      <p:ext uri="{BB962C8B-B14F-4D97-AF65-F5344CB8AC3E}">
        <p14:creationId xmlns:p14="http://schemas.microsoft.com/office/powerpoint/2010/main" val="1988980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07C44-97ED-404C-A1B4-F523B382C918}" type="datetime1">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48523-1EA9-4041-8F4A-BF964004A1E3}"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8674" t="88338"/>
          <a:stretch/>
        </p:blipFill>
        <p:spPr>
          <a:xfrm>
            <a:off x="6534150" y="6143625"/>
            <a:ext cx="5162550" cy="6516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1675" y="365125"/>
            <a:ext cx="2105025" cy="856204"/>
          </a:xfrm>
          <a:prstGeom prst="rect">
            <a:avLst/>
          </a:prstGeom>
        </p:spPr>
      </p:pic>
    </p:spTree>
    <p:extLst>
      <p:ext uri="{BB962C8B-B14F-4D97-AF65-F5344CB8AC3E}">
        <p14:creationId xmlns:p14="http://schemas.microsoft.com/office/powerpoint/2010/main" val="1257739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52B2AF-DBB2-4E68-8E17-502A78C91E11}" type="datetime1">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48523-1EA9-4041-8F4A-BF964004A1E3}"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8674" t="88338"/>
          <a:stretch/>
        </p:blipFill>
        <p:spPr>
          <a:xfrm>
            <a:off x="6534150" y="6143625"/>
            <a:ext cx="5162550" cy="6516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1675" y="365125"/>
            <a:ext cx="2105025" cy="856204"/>
          </a:xfrm>
          <a:prstGeom prst="rect">
            <a:avLst/>
          </a:prstGeom>
        </p:spPr>
      </p:pic>
    </p:spTree>
    <p:extLst>
      <p:ext uri="{BB962C8B-B14F-4D97-AF65-F5344CB8AC3E}">
        <p14:creationId xmlns:p14="http://schemas.microsoft.com/office/powerpoint/2010/main" val="301208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A7E36-8C1C-4515-860B-E2A2CF478DE4}" type="datetime1">
              <a:rPr lang="en-US" smtClean="0"/>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548523-1EA9-4041-8F4A-BF964004A1E3}" type="slidenum">
              <a:rPr lang="en-US" smtClean="0"/>
              <a:t>‹#›</a:t>
            </a:fld>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8674" t="88338"/>
          <a:stretch/>
        </p:blipFill>
        <p:spPr>
          <a:xfrm>
            <a:off x="6534150" y="6143625"/>
            <a:ext cx="5162550" cy="6516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1675" y="365125"/>
            <a:ext cx="2105025" cy="856204"/>
          </a:xfrm>
          <a:prstGeom prst="rect">
            <a:avLst/>
          </a:prstGeom>
        </p:spPr>
      </p:pic>
    </p:spTree>
    <p:extLst>
      <p:ext uri="{BB962C8B-B14F-4D97-AF65-F5344CB8AC3E}">
        <p14:creationId xmlns:p14="http://schemas.microsoft.com/office/powerpoint/2010/main" val="3917454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0CB710-743A-4F84-BADE-8FCDCA1F53BB}" type="datetime1">
              <a:rPr lang="en-US" smtClean="0"/>
              <a:t>5/9/2022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548523-1EA9-4041-8F4A-BF964004A1E3}" type="slidenum">
              <a:rPr lang="en-US" smtClean="0"/>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48674" t="88338"/>
          <a:stretch/>
        </p:blipFill>
        <p:spPr>
          <a:xfrm>
            <a:off x="6534150" y="6143625"/>
            <a:ext cx="5162550" cy="65166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1675" y="365125"/>
            <a:ext cx="2105025" cy="856204"/>
          </a:xfrm>
          <a:prstGeom prst="rect">
            <a:avLst/>
          </a:prstGeom>
        </p:spPr>
      </p:pic>
    </p:spTree>
    <p:extLst>
      <p:ext uri="{BB962C8B-B14F-4D97-AF65-F5344CB8AC3E}">
        <p14:creationId xmlns:p14="http://schemas.microsoft.com/office/powerpoint/2010/main" val="3713521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09F58D-DA9C-4066-9BBD-D96D84DA1296}" type="datetime1">
              <a:rPr lang="en-US" smtClean="0"/>
              <a:t>5/9/2022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548523-1EA9-4041-8F4A-BF964004A1E3}" type="slidenum">
              <a:rPr lang="en-US" smtClean="0"/>
              <a:t>‹#›</a:t>
            </a:fld>
            <a:endParaRPr lang="en-US"/>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8674" t="88338"/>
          <a:stretch/>
        </p:blipFill>
        <p:spPr>
          <a:xfrm>
            <a:off x="6534150" y="6143625"/>
            <a:ext cx="5162550" cy="65166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1675" y="365125"/>
            <a:ext cx="2105025" cy="856204"/>
          </a:xfrm>
          <a:prstGeom prst="rect">
            <a:avLst/>
          </a:prstGeom>
        </p:spPr>
      </p:pic>
    </p:spTree>
    <p:extLst>
      <p:ext uri="{BB962C8B-B14F-4D97-AF65-F5344CB8AC3E}">
        <p14:creationId xmlns:p14="http://schemas.microsoft.com/office/powerpoint/2010/main" val="933774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F6D55-63AA-4CBA-8059-70EDD2CF979C}" type="datetime1">
              <a:rPr lang="en-US" smtClean="0"/>
              <a:t>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548523-1EA9-4041-8F4A-BF964004A1E3}" type="slidenum">
              <a:rPr lang="en-US" smtClean="0"/>
              <a:t>‹#›</a:t>
            </a:fld>
            <a:endParaRPr lang="en-US"/>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48674" t="88338"/>
          <a:stretch/>
        </p:blipFill>
        <p:spPr>
          <a:xfrm>
            <a:off x="6534150" y="6143625"/>
            <a:ext cx="5162550" cy="6516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1675" y="365125"/>
            <a:ext cx="2105025" cy="856204"/>
          </a:xfrm>
          <a:prstGeom prst="rect">
            <a:avLst/>
          </a:prstGeom>
        </p:spPr>
      </p:pic>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597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880BD4-4EE2-4B09-B954-20A8FEA2D407}" type="datetime1">
              <a:rPr lang="en-US" smtClean="0"/>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548523-1EA9-4041-8F4A-BF964004A1E3}" type="slidenum">
              <a:rPr lang="en-US" smtClean="0"/>
              <a:t>‹#›</a:t>
            </a:fld>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8674" t="88338"/>
          <a:stretch/>
        </p:blipFill>
        <p:spPr>
          <a:xfrm>
            <a:off x="6534150" y="6143625"/>
            <a:ext cx="5162550" cy="6516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1675" y="365125"/>
            <a:ext cx="2105025" cy="856204"/>
          </a:xfrm>
          <a:prstGeom prst="rect">
            <a:avLst/>
          </a:prstGeom>
        </p:spPr>
      </p:pic>
    </p:spTree>
    <p:extLst>
      <p:ext uri="{BB962C8B-B14F-4D97-AF65-F5344CB8AC3E}">
        <p14:creationId xmlns:p14="http://schemas.microsoft.com/office/powerpoint/2010/main" val="4293258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28B35D-FA00-49E4-A049-EA6E3BFC9939}" type="datetime1">
              <a:rPr lang="en-US" smtClean="0"/>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548523-1EA9-4041-8F4A-BF964004A1E3}" type="slidenum">
              <a:rPr lang="en-US" smtClean="0"/>
              <a:t>‹#›</a:t>
            </a:fld>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8674" t="88338"/>
          <a:stretch/>
        </p:blipFill>
        <p:spPr>
          <a:xfrm>
            <a:off x="6534150" y="6143625"/>
            <a:ext cx="5162550" cy="6516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1675" y="365125"/>
            <a:ext cx="2105025" cy="856204"/>
          </a:xfrm>
          <a:prstGeom prst="rect">
            <a:avLst/>
          </a:prstGeom>
        </p:spPr>
      </p:pic>
    </p:spTree>
    <p:extLst>
      <p:ext uri="{BB962C8B-B14F-4D97-AF65-F5344CB8AC3E}">
        <p14:creationId xmlns:p14="http://schemas.microsoft.com/office/powerpoint/2010/main" val="2825438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9BD29-7983-4619-9F33-13641C28F00B}" type="datetime1">
              <a:rPr lang="en-US" smtClean="0"/>
              <a:t>5/9/2022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548523-1EA9-4041-8F4A-BF964004A1E3}" type="slidenum">
              <a:rPr lang="en-US" smtClean="0"/>
              <a:t>‹#›</a:t>
            </a:fld>
            <a:endParaRPr lang="en-US"/>
          </a:p>
        </p:txBody>
      </p:sp>
    </p:spTree>
    <p:extLst>
      <p:ext uri="{BB962C8B-B14F-4D97-AF65-F5344CB8AC3E}">
        <p14:creationId xmlns:p14="http://schemas.microsoft.com/office/powerpoint/2010/main" val="27466871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97450-C234-4F05-A960-E896C76D79A8}" type="datetime1">
              <a:rPr lang="en-US" smtClean="0"/>
              <a:t>5/9/2022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E189C-BE75-744A-9F4E-3BFB3D2ED0D3}" type="slidenum">
              <a:rPr lang="en-US" smtClean="0"/>
              <a:t>‹#›</a:t>
            </a:fld>
            <a:endParaRPr lang="en-US"/>
          </a:p>
        </p:txBody>
      </p:sp>
    </p:spTree>
    <p:extLst>
      <p:ext uri="{BB962C8B-B14F-4D97-AF65-F5344CB8AC3E}">
        <p14:creationId xmlns:p14="http://schemas.microsoft.com/office/powerpoint/2010/main" val="3271701581"/>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hyperlink" Target="mailto:cmendoza@forwardpinellas.org"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8.png"/><Relationship Id="rId7" Type="http://schemas.openxmlformats.org/officeDocument/2006/relationships/diagramQuickStyle" Target="../diagrams/quickStyle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9.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295650"/>
            <a:ext cx="5676900" cy="1703388"/>
          </a:xfrm>
        </p:spPr>
        <p:txBody>
          <a:bodyPr>
            <a:noAutofit/>
          </a:bodyPr>
          <a:lstStyle/>
          <a:p>
            <a:br>
              <a:rPr lang="en-US" sz="2800" i="1" dirty="0">
                <a:latin typeface="Franklin Gothic Demi Cond"/>
              </a:rPr>
            </a:br>
            <a:r>
              <a:rPr lang="en-US" sz="2800" i="1" dirty="0">
                <a:latin typeface="Franklin Gothic Demi Cond"/>
              </a:rPr>
              <a:t>Stakeholder Meetings</a:t>
            </a:r>
            <a:endParaRPr lang="en-US" sz="4800" dirty="0"/>
          </a:p>
        </p:txBody>
      </p:sp>
    </p:spTree>
    <p:extLst>
      <p:ext uri="{BB962C8B-B14F-4D97-AF65-F5344CB8AC3E}">
        <p14:creationId xmlns:p14="http://schemas.microsoft.com/office/powerpoint/2010/main" val="3795635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F202F-00D5-4D7C-9990-B1DF7E9724EB}"/>
              </a:ext>
            </a:extLst>
          </p:cNvPr>
          <p:cNvSpPr/>
          <p:nvPr/>
        </p:nvSpPr>
        <p:spPr>
          <a:xfrm>
            <a:off x="-195309" y="273985"/>
            <a:ext cx="9623394" cy="1065321"/>
          </a:xfrm>
          <a:prstGeom prst="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a:xfrm>
            <a:off x="838200" y="143863"/>
            <a:ext cx="10515600" cy="1325563"/>
          </a:xfrm>
        </p:spPr>
        <p:txBody>
          <a:bodyPr/>
          <a:lstStyle/>
          <a:p>
            <a:r>
              <a:rPr lang="en-US" dirty="0">
                <a:solidFill>
                  <a:schemeClr val="bg1"/>
                </a:solidFill>
              </a:rPr>
              <a:t>Priority One Project</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10</a:t>
            </a:fld>
            <a:endParaRPr lang="en-US"/>
          </a:p>
        </p:txBody>
      </p:sp>
      <p:sp>
        <p:nvSpPr>
          <p:cNvPr id="175" name="Rectangle 174">
            <a:extLst>
              <a:ext uri="{FF2B5EF4-FFF2-40B4-BE49-F238E27FC236}">
                <a16:creationId xmlns:a16="http://schemas.microsoft.com/office/drawing/2014/main" id="{5EADE5DD-DFDB-4646-8876-5C204E913744}"/>
              </a:ext>
            </a:extLst>
          </p:cNvPr>
          <p:cNvSpPr/>
          <p:nvPr/>
        </p:nvSpPr>
        <p:spPr>
          <a:xfrm>
            <a:off x="685800" y="1189068"/>
            <a:ext cx="11506200" cy="605272"/>
          </a:xfrm>
          <a:prstGeom prst="rect">
            <a:avLst/>
          </a:prstGeom>
          <a:solidFill>
            <a:srgbClr val="F5A921"/>
          </a:solidFill>
          <a:ln>
            <a:solidFill>
              <a:srgbClr val="F5A92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6" name="Title 1">
            <a:extLst>
              <a:ext uri="{FF2B5EF4-FFF2-40B4-BE49-F238E27FC236}">
                <a16:creationId xmlns:a16="http://schemas.microsoft.com/office/drawing/2014/main" id="{EADBE8F2-4615-432A-9A84-FF33370D752F}"/>
              </a:ext>
            </a:extLst>
          </p:cNvPr>
          <p:cNvSpPr txBox="1">
            <a:spLocks/>
          </p:cNvSpPr>
          <p:nvPr/>
        </p:nvSpPr>
        <p:spPr>
          <a:xfrm>
            <a:off x="838200" y="849602"/>
            <a:ext cx="119960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sz="3600" dirty="0">
                <a:solidFill>
                  <a:schemeClr val="bg1"/>
                </a:solidFill>
              </a:rPr>
              <a:t>8th/Dr. MLK, Jr. St Two-Way Conversion &amp; Lane Reallocation</a:t>
            </a:r>
          </a:p>
        </p:txBody>
      </p:sp>
      <p:pic>
        <p:nvPicPr>
          <p:cNvPr id="6" name="Picture 5">
            <a:extLst>
              <a:ext uri="{FF2B5EF4-FFF2-40B4-BE49-F238E27FC236}">
                <a16:creationId xmlns:a16="http://schemas.microsoft.com/office/drawing/2014/main" id="{AF1898BE-66C4-414A-8E44-579F1AC51046}"/>
              </a:ext>
            </a:extLst>
          </p:cNvPr>
          <p:cNvPicPr>
            <a:picLocks noChangeAspect="1"/>
          </p:cNvPicPr>
          <p:nvPr/>
        </p:nvPicPr>
        <p:blipFill>
          <a:blip r:embed="rId3"/>
          <a:stretch>
            <a:fillRect/>
          </a:stretch>
        </p:blipFill>
        <p:spPr>
          <a:xfrm>
            <a:off x="5558843" y="1803036"/>
            <a:ext cx="6633157" cy="5054964"/>
          </a:xfrm>
          <a:prstGeom prst="rect">
            <a:avLst/>
          </a:prstGeom>
        </p:spPr>
      </p:pic>
      <p:sp>
        <p:nvSpPr>
          <p:cNvPr id="14" name="Content Placeholder 8">
            <a:extLst>
              <a:ext uri="{FF2B5EF4-FFF2-40B4-BE49-F238E27FC236}">
                <a16:creationId xmlns:a16="http://schemas.microsoft.com/office/drawing/2014/main" id="{4F8202F2-7B25-4171-905D-39BBA3AF77AA}"/>
              </a:ext>
            </a:extLst>
          </p:cNvPr>
          <p:cNvSpPr txBox="1">
            <a:spLocks/>
          </p:cNvSpPr>
          <p:nvPr/>
        </p:nvSpPr>
        <p:spPr>
          <a:xfrm>
            <a:off x="367718" y="2227861"/>
            <a:ext cx="5191125" cy="40757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600" spc="-10" dirty="0">
              <a:latin typeface="FranklinGothic URW Cond Book"/>
            </a:endParaRPr>
          </a:p>
          <a:p>
            <a:pPr marL="457200" indent="-457200">
              <a:buFont typeface="Arial" panose="020B0604020202020204" pitchFamily="34" charset="0"/>
              <a:buChar char="•"/>
            </a:pPr>
            <a:r>
              <a:rPr lang="en-US" sz="2600" spc="-10" dirty="0">
                <a:latin typeface="FranklinGothic URW Cond Book"/>
              </a:rPr>
              <a:t>Same cross-section for both streets</a:t>
            </a:r>
          </a:p>
          <a:p>
            <a:pPr marL="457200" indent="-457200">
              <a:buFont typeface="Arial" panose="020B0604020202020204" pitchFamily="34" charset="0"/>
              <a:buChar char="•"/>
            </a:pPr>
            <a:r>
              <a:rPr lang="en-US" sz="2600" spc="-10" dirty="0">
                <a:latin typeface="FranklinGothic URW Cond Book"/>
              </a:rPr>
              <a:t>Two-way </a:t>
            </a:r>
            <a:r>
              <a:rPr lang="en-US" sz="2600" spc="-10" dirty="0" err="1">
                <a:latin typeface="FranklinGothic URW Cond Book"/>
              </a:rPr>
              <a:t>cycletrack</a:t>
            </a:r>
            <a:endParaRPr lang="en-US" sz="2600" spc="-10" dirty="0">
              <a:latin typeface="FranklinGothic URW Cond Book"/>
            </a:endParaRPr>
          </a:p>
          <a:p>
            <a:pPr marL="457200" indent="-457200">
              <a:buFont typeface="Arial" panose="020B0604020202020204" pitchFamily="34" charset="0"/>
              <a:buChar char="•"/>
            </a:pPr>
            <a:r>
              <a:rPr lang="en-US" sz="2600" spc="-10" dirty="0">
                <a:latin typeface="FranklinGothic URW Cond Book"/>
              </a:rPr>
              <a:t>On-street parking both sides</a:t>
            </a:r>
          </a:p>
          <a:p>
            <a:pPr marL="457200" indent="-457200">
              <a:buFont typeface="Arial" panose="020B0604020202020204" pitchFamily="34" charset="0"/>
              <a:buChar char="•"/>
            </a:pPr>
            <a:r>
              <a:rPr lang="en-US" sz="2600" spc="-10" dirty="0">
                <a:latin typeface="FranklinGothic URW Cond Book"/>
              </a:rPr>
              <a:t>One lane each direction</a:t>
            </a:r>
          </a:p>
          <a:p>
            <a:pPr marL="457200" indent="-457200">
              <a:buFont typeface="Arial" panose="020B0604020202020204" pitchFamily="34" charset="0"/>
              <a:buChar char="•"/>
            </a:pPr>
            <a:r>
              <a:rPr lang="en-US" sz="2600" spc="-10" dirty="0">
                <a:latin typeface="FranklinGothic URW Cond Book"/>
              </a:rPr>
              <a:t>Two-way center turn lanes to maximize capacity in through lane</a:t>
            </a:r>
          </a:p>
        </p:txBody>
      </p:sp>
      <p:sp>
        <p:nvSpPr>
          <p:cNvPr id="15" name="Title 1">
            <a:extLst>
              <a:ext uri="{FF2B5EF4-FFF2-40B4-BE49-F238E27FC236}">
                <a16:creationId xmlns:a16="http://schemas.microsoft.com/office/drawing/2014/main" id="{AE3631AE-7BC2-4E94-8987-185EF203C6F9}"/>
              </a:ext>
            </a:extLst>
          </p:cNvPr>
          <p:cNvSpPr txBox="1">
            <a:spLocks/>
          </p:cNvSpPr>
          <p:nvPr/>
        </p:nvSpPr>
        <p:spPr>
          <a:xfrm>
            <a:off x="421186" y="1599548"/>
            <a:ext cx="75821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dirty="0"/>
              <a:t>PROJECT OPTIONS</a:t>
            </a:r>
          </a:p>
        </p:txBody>
      </p:sp>
    </p:spTree>
    <p:extLst>
      <p:ext uri="{BB962C8B-B14F-4D97-AF65-F5344CB8AC3E}">
        <p14:creationId xmlns:p14="http://schemas.microsoft.com/office/powerpoint/2010/main" val="3389723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F202F-00D5-4D7C-9990-B1DF7E9724EB}"/>
              </a:ext>
            </a:extLst>
          </p:cNvPr>
          <p:cNvSpPr/>
          <p:nvPr/>
        </p:nvSpPr>
        <p:spPr>
          <a:xfrm>
            <a:off x="-195309" y="273985"/>
            <a:ext cx="9623394" cy="1065321"/>
          </a:xfrm>
          <a:prstGeom prst="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a:xfrm>
            <a:off x="838200" y="143863"/>
            <a:ext cx="10515600" cy="1325563"/>
          </a:xfrm>
        </p:spPr>
        <p:txBody>
          <a:bodyPr/>
          <a:lstStyle/>
          <a:p>
            <a:r>
              <a:rPr lang="en-US" dirty="0">
                <a:solidFill>
                  <a:schemeClr val="bg1"/>
                </a:solidFill>
              </a:rPr>
              <a:t>Priority One Project</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11</a:t>
            </a:fld>
            <a:endParaRPr lang="en-US"/>
          </a:p>
        </p:txBody>
      </p:sp>
      <p:sp>
        <p:nvSpPr>
          <p:cNvPr id="175" name="Rectangle 174">
            <a:extLst>
              <a:ext uri="{FF2B5EF4-FFF2-40B4-BE49-F238E27FC236}">
                <a16:creationId xmlns:a16="http://schemas.microsoft.com/office/drawing/2014/main" id="{5EADE5DD-DFDB-4646-8876-5C204E913744}"/>
              </a:ext>
            </a:extLst>
          </p:cNvPr>
          <p:cNvSpPr/>
          <p:nvPr/>
        </p:nvSpPr>
        <p:spPr>
          <a:xfrm>
            <a:off x="685800" y="1189068"/>
            <a:ext cx="11506200" cy="605272"/>
          </a:xfrm>
          <a:prstGeom prst="rect">
            <a:avLst/>
          </a:prstGeom>
          <a:solidFill>
            <a:srgbClr val="F5A921"/>
          </a:solidFill>
          <a:ln>
            <a:solidFill>
              <a:srgbClr val="F5A92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6" name="Title 1">
            <a:extLst>
              <a:ext uri="{FF2B5EF4-FFF2-40B4-BE49-F238E27FC236}">
                <a16:creationId xmlns:a16="http://schemas.microsoft.com/office/drawing/2014/main" id="{EADBE8F2-4615-432A-9A84-FF33370D752F}"/>
              </a:ext>
            </a:extLst>
          </p:cNvPr>
          <p:cNvSpPr txBox="1">
            <a:spLocks/>
          </p:cNvSpPr>
          <p:nvPr/>
        </p:nvSpPr>
        <p:spPr>
          <a:xfrm>
            <a:off x="838200" y="849602"/>
            <a:ext cx="119960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sz="3600" dirty="0">
                <a:solidFill>
                  <a:schemeClr val="bg1"/>
                </a:solidFill>
              </a:rPr>
              <a:t>8th/Dr. MLK, Jr. St Two-Way Conversion &amp; Lane Reallocation</a:t>
            </a:r>
          </a:p>
        </p:txBody>
      </p:sp>
      <p:sp>
        <p:nvSpPr>
          <p:cNvPr id="14" name="Content Placeholder 8">
            <a:extLst>
              <a:ext uri="{FF2B5EF4-FFF2-40B4-BE49-F238E27FC236}">
                <a16:creationId xmlns:a16="http://schemas.microsoft.com/office/drawing/2014/main" id="{4F8202F2-7B25-4171-905D-39BBA3AF77AA}"/>
              </a:ext>
            </a:extLst>
          </p:cNvPr>
          <p:cNvSpPr txBox="1">
            <a:spLocks/>
          </p:cNvSpPr>
          <p:nvPr/>
        </p:nvSpPr>
        <p:spPr>
          <a:xfrm>
            <a:off x="367718" y="2227861"/>
            <a:ext cx="5191125" cy="435615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600" spc="-10" dirty="0">
              <a:latin typeface="FranklinGothic URW Cond Book"/>
            </a:endParaRPr>
          </a:p>
          <a:p>
            <a:pPr marL="457200" indent="-457200">
              <a:buFont typeface="Arial" panose="020B0604020202020204" pitchFamily="34" charset="0"/>
              <a:buChar char="•"/>
            </a:pPr>
            <a:r>
              <a:rPr lang="en-US" sz="2600" spc="-10" dirty="0">
                <a:latin typeface="FranklinGothic URW Cond Book"/>
              </a:rPr>
              <a:t>Same cross-section for both streets</a:t>
            </a:r>
          </a:p>
          <a:p>
            <a:pPr marL="457200" indent="-457200">
              <a:buFont typeface="Arial" panose="020B0604020202020204" pitchFamily="34" charset="0"/>
              <a:buChar char="•"/>
            </a:pPr>
            <a:r>
              <a:rPr lang="en-US" sz="2600" spc="-10" dirty="0">
                <a:latin typeface="FranklinGothic URW Cond Book"/>
              </a:rPr>
              <a:t>Two-way </a:t>
            </a:r>
            <a:r>
              <a:rPr lang="en-US" sz="2600" spc="-10" dirty="0" err="1">
                <a:latin typeface="FranklinGothic URW Cond Book"/>
              </a:rPr>
              <a:t>cycletrack</a:t>
            </a:r>
            <a:endParaRPr lang="en-US" sz="2600" spc="-10" dirty="0">
              <a:latin typeface="FranklinGothic URW Cond Book"/>
            </a:endParaRPr>
          </a:p>
          <a:p>
            <a:pPr marL="457200" indent="-457200">
              <a:buFont typeface="Arial" panose="020B0604020202020204" pitchFamily="34" charset="0"/>
              <a:buChar char="•"/>
            </a:pPr>
            <a:r>
              <a:rPr lang="en-US" sz="2600" spc="-10" dirty="0">
                <a:latin typeface="FranklinGothic URW Cond Book"/>
              </a:rPr>
              <a:t>On-street parking both sides</a:t>
            </a:r>
          </a:p>
          <a:p>
            <a:pPr marL="457200" indent="-457200">
              <a:buFont typeface="Arial" panose="020B0604020202020204" pitchFamily="34" charset="0"/>
              <a:buChar char="•"/>
            </a:pPr>
            <a:r>
              <a:rPr lang="en-US" sz="2600" spc="-10" dirty="0">
                <a:latin typeface="FranklinGothic URW Cond Book"/>
              </a:rPr>
              <a:t>One lane each direction</a:t>
            </a:r>
          </a:p>
          <a:p>
            <a:pPr marL="457200" indent="-457200">
              <a:buFont typeface="Arial" panose="020B0604020202020204" pitchFamily="34" charset="0"/>
              <a:buChar char="•"/>
            </a:pPr>
            <a:r>
              <a:rPr lang="en-US" sz="2600" spc="-10" dirty="0">
                <a:latin typeface="FranklinGothic URW Cond Book"/>
              </a:rPr>
              <a:t>Two lanes in one direction and one in the other direction for a total of 2 lanes in each direction combined</a:t>
            </a:r>
          </a:p>
          <a:p>
            <a:pPr marL="457200" indent="-457200">
              <a:buFont typeface="Arial" panose="020B0604020202020204" pitchFamily="34" charset="0"/>
              <a:buChar char="•"/>
            </a:pPr>
            <a:endParaRPr lang="en-US" sz="2600" spc="-10" dirty="0">
              <a:latin typeface="FranklinGothic URW Cond Book"/>
            </a:endParaRPr>
          </a:p>
        </p:txBody>
      </p:sp>
      <p:sp>
        <p:nvSpPr>
          <p:cNvPr id="15" name="Title 1">
            <a:extLst>
              <a:ext uri="{FF2B5EF4-FFF2-40B4-BE49-F238E27FC236}">
                <a16:creationId xmlns:a16="http://schemas.microsoft.com/office/drawing/2014/main" id="{AE3631AE-7BC2-4E94-8987-185EF203C6F9}"/>
              </a:ext>
            </a:extLst>
          </p:cNvPr>
          <p:cNvSpPr txBox="1">
            <a:spLocks/>
          </p:cNvSpPr>
          <p:nvPr/>
        </p:nvSpPr>
        <p:spPr>
          <a:xfrm>
            <a:off x="421186" y="1599548"/>
            <a:ext cx="75821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dirty="0"/>
              <a:t>PROJECT OPTIONS</a:t>
            </a:r>
          </a:p>
        </p:txBody>
      </p:sp>
      <p:pic>
        <p:nvPicPr>
          <p:cNvPr id="16" name="Picture 15">
            <a:extLst>
              <a:ext uri="{FF2B5EF4-FFF2-40B4-BE49-F238E27FC236}">
                <a16:creationId xmlns:a16="http://schemas.microsoft.com/office/drawing/2014/main" id="{3363CFD2-D8A5-4E00-9068-10B701E9E65A}"/>
              </a:ext>
            </a:extLst>
          </p:cNvPr>
          <p:cNvPicPr>
            <a:picLocks noChangeAspect="1"/>
          </p:cNvPicPr>
          <p:nvPr/>
        </p:nvPicPr>
        <p:blipFill>
          <a:blip r:embed="rId3"/>
          <a:stretch>
            <a:fillRect/>
          </a:stretch>
        </p:blipFill>
        <p:spPr>
          <a:xfrm>
            <a:off x="5558842" y="1803036"/>
            <a:ext cx="6633157" cy="5043098"/>
          </a:xfrm>
          <a:prstGeom prst="rect">
            <a:avLst/>
          </a:prstGeom>
        </p:spPr>
      </p:pic>
    </p:spTree>
    <p:extLst>
      <p:ext uri="{BB962C8B-B14F-4D97-AF65-F5344CB8AC3E}">
        <p14:creationId xmlns:p14="http://schemas.microsoft.com/office/powerpoint/2010/main" val="3312301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F202F-00D5-4D7C-9990-B1DF7E9724EB}"/>
              </a:ext>
            </a:extLst>
          </p:cNvPr>
          <p:cNvSpPr/>
          <p:nvPr/>
        </p:nvSpPr>
        <p:spPr>
          <a:xfrm>
            <a:off x="-195309" y="273985"/>
            <a:ext cx="9623394" cy="1065321"/>
          </a:xfrm>
          <a:prstGeom prst="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a:xfrm>
            <a:off x="838200" y="143863"/>
            <a:ext cx="10515600" cy="1325563"/>
          </a:xfrm>
        </p:spPr>
        <p:txBody>
          <a:bodyPr/>
          <a:lstStyle/>
          <a:p>
            <a:r>
              <a:rPr lang="en-US" dirty="0">
                <a:solidFill>
                  <a:schemeClr val="bg1"/>
                </a:solidFill>
              </a:rPr>
              <a:t>Priority One Project</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12</a:t>
            </a:fld>
            <a:endParaRPr lang="en-US"/>
          </a:p>
        </p:txBody>
      </p:sp>
      <p:sp>
        <p:nvSpPr>
          <p:cNvPr id="175" name="Rectangle 174">
            <a:extLst>
              <a:ext uri="{FF2B5EF4-FFF2-40B4-BE49-F238E27FC236}">
                <a16:creationId xmlns:a16="http://schemas.microsoft.com/office/drawing/2014/main" id="{5EADE5DD-DFDB-4646-8876-5C204E913744}"/>
              </a:ext>
            </a:extLst>
          </p:cNvPr>
          <p:cNvSpPr/>
          <p:nvPr/>
        </p:nvSpPr>
        <p:spPr>
          <a:xfrm>
            <a:off x="629347" y="1189067"/>
            <a:ext cx="11506200" cy="605272"/>
          </a:xfrm>
          <a:prstGeom prst="rect">
            <a:avLst/>
          </a:prstGeom>
          <a:solidFill>
            <a:srgbClr val="F5A921"/>
          </a:solidFill>
          <a:ln>
            <a:solidFill>
              <a:srgbClr val="F5A92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6" name="Title 1">
            <a:extLst>
              <a:ext uri="{FF2B5EF4-FFF2-40B4-BE49-F238E27FC236}">
                <a16:creationId xmlns:a16="http://schemas.microsoft.com/office/drawing/2014/main" id="{EADBE8F2-4615-432A-9A84-FF33370D752F}"/>
              </a:ext>
            </a:extLst>
          </p:cNvPr>
          <p:cNvSpPr txBox="1">
            <a:spLocks/>
          </p:cNvSpPr>
          <p:nvPr/>
        </p:nvSpPr>
        <p:spPr>
          <a:xfrm>
            <a:off x="838200" y="849602"/>
            <a:ext cx="119960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sz="3600" dirty="0">
                <a:solidFill>
                  <a:schemeClr val="bg1"/>
                </a:solidFill>
              </a:rPr>
              <a:t>3rd/4th St Two-Way Conversion &amp; Lane Reallocation</a:t>
            </a:r>
          </a:p>
        </p:txBody>
      </p:sp>
      <p:sp>
        <p:nvSpPr>
          <p:cNvPr id="11" name="Title 1">
            <a:extLst>
              <a:ext uri="{FF2B5EF4-FFF2-40B4-BE49-F238E27FC236}">
                <a16:creationId xmlns:a16="http://schemas.microsoft.com/office/drawing/2014/main" id="{9B09182C-6FB2-4007-9AB6-944B8C6A3560}"/>
              </a:ext>
            </a:extLst>
          </p:cNvPr>
          <p:cNvSpPr txBox="1">
            <a:spLocks/>
          </p:cNvSpPr>
          <p:nvPr/>
        </p:nvSpPr>
        <p:spPr>
          <a:xfrm>
            <a:off x="421186" y="1599548"/>
            <a:ext cx="75821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dirty="0"/>
              <a:t>PROJECT HIGHLIGHTS</a:t>
            </a:r>
          </a:p>
        </p:txBody>
      </p:sp>
      <p:sp>
        <p:nvSpPr>
          <p:cNvPr id="12" name="Content Placeholder 8">
            <a:extLst>
              <a:ext uri="{FF2B5EF4-FFF2-40B4-BE49-F238E27FC236}">
                <a16:creationId xmlns:a16="http://schemas.microsoft.com/office/drawing/2014/main" id="{B71CFB45-0A42-4F4C-9763-323640A6EF33}"/>
              </a:ext>
            </a:extLst>
          </p:cNvPr>
          <p:cNvSpPr txBox="1">
            <a:spLocks/>
          </p:cNvSpPr>
          <p:nvPr/>
        </p:nvSpPr>
        <p:spPr>
          <a:xfrm>
            <a:off x="476250" y="2709423"/>
            <a:ext cx="6298176" cy="3881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300" marR="208279" indent="-228600">
              <a:lnSpc>
                <a:spcPct val="110000"/>
              </a:lnSpc>
              <a:spcBef>
                <a:spcPts val="430"/>
              </a:spcBef>
              <a:spcAft>
                <a:spcPts val="600"/>
              </a:spcAft>
              <a:buChar char="•"/>
              <a:tabLst>
                <a:tab pos="241300" algn="l"/>
              </a:tabLst>
            </a:pPr>
            <a:r>
              <a:rPr lang="en-US" sz="2600" spc="-10" dirty="0">
                <a:solidFill>
                  <a:srgbClr val="F5A921"/>
                </a:solidFill>
                <a:latin typeface="FranklinGothic URW Cond Book"/>
                <a:cs typeface="FranklinGothicURWConDem"/>
              </a:rPr>
              <a:t>Short-Term (1-3 Years): </a:t>
            </a:r>
            <a:r>
              <a:rPr lang="en-US" sz="2600" spc="-10" dirty="0">
                <a:latin typeface="FranklinGothic URW Cond Book"/>
                <a:cs typeface="FranklinGothicURWConDem"/>
              </a:rPr>
              <a:t>Identify concept plans and typical sections for lane reallocation/ two-way conversion</a:t>
            </a:r>
          </a:p>
          <a:p>
            <a:pPr marL="241300" marR="208279" indent="-228600">
              <a:lnSpc>
                <a:spcPct val="110000"/>
              </a:lnSpc>
              <a:spcBef>
                <a:spcPts val="430"/>
              </a:spcBef>
              <a:spcAft>
                <a:spcPts val="600"/>
              </a:spcAft>
              <a:buChar char="•"/>
              <a:tabLst>
                <a:tab pos="241300" algn="l"/>
              </a:tabLst>
            </a:pPr>
            <a:r>
              <a:rPr lang="en-US" sz="2600" spc="-10" dirty="0">
                <a:solidFill>
                  <a:srgbClr val="2E3790"/>
                </a:solidFill>
                <a:latin typeface="FranklinGothic URW Cond Book"/>
                <a:cs typeface="FranklinGothicURWConDem"/>
              </a:rPr>
              <a:t>Mid-Term (4-6 Years): </a:t>
            </a:r>
            <a:r>
              <a:rPr lang="en-US" sz="2600" spc="-10" dirty="0">
                <a:latin typeface="FranklinGothic URW Cond Book"/>
                <a:cs typeface="FranklinGothicURWConDem"/>
              </a:rPr>
              <a:t>City advances the project into final phases based on concept planning results</a:t>
            </a:r>
          </a:p>
          <a:p>
            <a:pPr marL="241300" marR="208279" indent="-228600">
              <a:lnSpc>
                <a:spcPct val="110000"/>
              </a:lnSpc>
              <a:spcBef>
                <a:spcPts val="430"/>
              </a:spcBef>
              <a:spcAft>
                <a:spcPts val="600"/>
              </a:spcAft>
              <a:buFont typeface="Arial" panose="020B0604020202020204" pitchFamily="34" charset="0"/>
              <a:buChar char="•"/>
              <a:tabLst>
                <a:tab pos="241300" algn="l"/>
              </a:tabLst>
            </a:pPr>
            <a:r>
              <a:rPr lang="en-US" sz="2600" spc="-10" dirty="0">
                <a:latin typeface="FranklinGothic URW Cond Book"/>
                <a:cs typeface="FranklinGothicURWConDem"/>
              </a:rPr>
              <a:t>Exploring funding opportunities for the next phase</a:t>
            </a:r>
          </a:p>
        </p:txBody>
      </p:sp>
      <p:pic>
        <p:nvPicPr>
          <p:cNvPr id="14" name="Picture 13" descr="Map&#10;&#10;Description automatically generated">
            <a:extLst>
              <a:ext uri="{FF2B5EF4-FFF2-40B4-BE49-F238E27FC236}">
                <a16:creationId xmlns:a16="http://schemas.microsoft.com/office/drawing/2014/main" id="{A5EAF52D-94C4-40E6-8BE3-9F64503C58B3}"/>
              </a:ext>
            </a:extLst>
          </p:cNvPr>
          <p:cNvPicPr>
            <a:picLocks noChangeAspect="1"/>
          </p:cNvPicPr>
          <p:nvPr/>
        </p:nvPicPr>
        <p:blipFill rotWithShape="1">
          <a:blip r:embed="rId3">
            <a:extLst>
              <a:ext uri="{28A0092B-C50C-407E-A947-70E740481C1C}">
                <a14:useLocalDpi xmlns:a14="http://schemas.microsoft.com/office/drawing/2010/main" val="0"/>
              </a:ext>
            </a:extLst>
          </a:blip>
          <a:srcRect r="16165" b="18789"/>
          <a:stretch/>
        </p:blipFill>
        <p:spPr>
          <a:xfrm>
            <a:off x="6382448" y="1794339"/>
            <a:ext cx="5845838" cy="3726152"/>
          </a:xfrm>
          <a:prstGeom prst="rect">
            <a:avLst/>
          </a:prstGeom>
        </p:spPr>
      </p:pic>
    </p:spTree>
    <p:extLst>
      <p:ext uri="{BB962C8B-B14F-4D97-AF65-F5344CB8AC3E}">
        <p14:creationId xmlns:p14="http://schemas.microsoft.com/office/powerpoint/2010/main" val="1020908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F202F-00D5-4D7C-9990-B1DF7E9724EB}"/>
              </a:ext>
            </a:extLst>
          </p:cNvPr>
          <p:cNvSpPr/>
          <p:nvPr/>
        </p:nvSpPr>
        <p:spPr>
          <a:xfrm>
            <a:off x="-195309" y="273985"/>
            <a:ext cx="9623394" cy="1065321"/>
          </a:xfrm>
          <a:prstGeom prst="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a:xfrm>
            <a:off x="838200" y="143863"/>
            <a:ext cx="10515600" cy="1325563"/>
          </a:xfrm>
        </p:spPr>
        <p:txBody>
          <a:bodyPr/>
          <a:lstStyle/>
          <a:p>
            <a:r>
              <a:rPr lang="en-US" dirty="0">
                <a:solidFill>
                  <a:schemeClr val="bg1"/>
                </a:solidFill>
              </a:rPr>
              <a:t>Priority One Project</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13</a:t>
            </a:fld>
            <a:endParaRPr lang="en-US"/>
          </a:p>
        </p:txBody>
      </p:sp>
      <p:sp>
        <p:nvSpPr>
          <p:cNvPr id="175" name="Rectangle 174">
            <a:extLst>
              <a:ext uri="{FF2B5EF4-FFF2-40B4-BE49-F238E27FC236}">
                <a16:creationId xmlns:a16="http://schemas.microsoft.com/office/drawing/2014/main" id="{5EADE5DD-DFDB-4646-8876-5C204E913744}"/>
              </a:ext>
            </a:extLst>
          </p:cNvPr>
          <p:cNvSpPr/>
          <p:nvPr/>
        </p:nvSpPr>
        <p:spPr>
          <a:xfrm>
            <a:off x="629347" y="1189067"/>
            <a:ext cx="11506200" cy="605272"/>
          </a:xfrm>
          <a:prstGeom prst="rect">
            <a:avLst/>
          </a:prstGeom>
          <a:solidFill>
            <a:srgbClr val="F5A921"/>
          </a:solidFill>
          <a:ln>
            <a:solidFill>
              <a:srgbClr val="F5A92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6" name="Title 1">
            <a:extLst>
              <a:ext uri="{FF2B5EF4-FFF2-40B4-BE49-F238E27FC236}">
                <a16:creationId xmlns:a16="http://schemas.microsoft.com/office/drawing/2014/main" id="{EADBE8F2-4615-432A-9A84-FF33370D752F}"/>
              </a:ext>
            </a:extLst>
          </p:cNvPr>
          <p:cNvSpPr txBox="1">
            <a:spLocks/>
          </p:cNvSpPr>
          <p:nvPr/>
        </p:nvSpPr>
        <p:spPr>
          <a:xfrm>
            <a:off x="838200" y="849602"/>
            <a:ext cx="119960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sz="3600" dirty="0">
                <a:solidFill>
                  <a:schemeClr val="bg1"/>
                </a:solidFill>
              </a:rPr>
              <a:t>Transit, Traffic &amp; Safety</a:t>
            </a:r>
          </a:p>
        </p:txBody>
      </p:sp>
      <p:sp>
        <p:nvSpPr>
          <p:cNvPr id="11" name="Title 1">
            <a:extLst>
              <a:ext uri="{FF2B5EF4-FFF2-40B4-BE49-F238E27FC236}">
                <a16:creationId xmlns:a16="http://schemas.microsoft.com/office/drawing/2014/main" id="{9B09182C-6FB2-4007-9AB6-944B8C6A3560}"/>
              </a:ext>
            </a:extLst>
          </p:cNvPr>
          <p:cNvSpPr txBox="1">
            <a:spLocks/>
          </p:cNvSpPr>
          <p:nvPr/>
        </p:nvSpPr>
        <p:spPr>
          <a:xfrm>
            <a:off x="421186" y="1599548"/>
            <a:ext cx="75821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dirty="0"/>
              <a:t>PROJECT HIGHLIGHTS</a:t>
            </a:r>
          </a:p>
        </p:txBody>
      </p:sp>
      <p:sp>
        <p:nvSpPr>
          <p:cNvPr id="12" name="Content Placeholder 8">
            <a:extLst>
              <a:ext uri="{FF2B5EF4-FFF2-40B4-BE49-F238E27FC236}">
                <a16:creationId xmlns:a16="http://schemas.microsoft.com/office/drawing/2014/main" id="{B71CFB45-0A42-4F4C-9763-323640A6EF33}"/>
              </a:ext>
            </a:extLst>
          </p:cNvPr>
          <p:cNvSpPr txBox="1">
            <a:spLocks/>
          </p:cNvSpPr>
          <p:nvPr/>
        </p:nvSpPr>
        <p:spPr>
          <a:xfrm>
            <a:off x="476251" y="2709423"/>
            <a:ext cx="6150692" cy="3881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300" marR="208279" indent="-228600">
              <a:lnSpc>
                <a:spcPct val="110000"/>
              </a:lnSpc>
              <a:spcBef>
                <a:spcPts val="430"/>
              </a:spcBef>
              <a:spcAft>
                <a:spcPts val="600"/>
              </a:spcAft>
              <a:buChar char="•"/>
              <a:tabLst>
                <a:tab pos="241300" algn="l"/>
              </a:tabLst>
            </a:pPr>
            <a:r>
              <a:rPr lang="en-US" sz="2600" spc="-10" dirty="0">
                <a:solidFill>
                  <a:srgbClr val="F5A921"/>
                </a:solidFill>
                <a:latin typeface="FranklinGothic URW Cond Book"/>
                <a:cs typeface="FranklinGothicURWConDem"/>
              </a:rPr>
              <a:t>Short-Term (1-3 Years):</a:t>
            </a:r>
            <a:r>
              <a:rPr lang="en-US" sz="2600" spc="-10" dirty="0">
                <a:latin typeface="FranklinGothic URW Cond Book"/>
                <a:cs typeface="FranklinGothicURWConDem"/>
              </a:rPr>
              <a:t> </a:t>
            </a:r>
            <a:r>
              <a:rPr lang="en-US" sz="2600" spc="-10" dirty="0">
                <a:latin typeface="FranklinGothic URW Cond Book"/>
              </a:rPr>
              <a:t>Traffic Signal Priority Analysis to e</a:t>
            </a:r>
            <a:r>
              <a:rPr lang="en-US" sz="2600" spc="-10" dirty="0">
                <a:latin typeface="FranklinGothic URW Cond Book"/>
                <a:cs typeface="FranklinGothicURWConDem"/>
              </a:rPr>
              <a:t>xplore options to maintain or improve travel times and access to hospitals</a:t>
            </a:r>
          </a:p>
          <a:p>
            <a:pPr marL="241300" marR="208279" indent="-228600">
              <a:lnSpc>
                <a:spcPct val="110000"/>
              </a:lnSpc>
              <a:spcBef>
                <a:spcPts val="430"/>
              </a:spcBef>
              <a:spcAft>
                <a:spcPts val="600"/>
              </a:spcAft>
              <a:buChar char="•"/>
              <a:tabLst>
                <a:tab pos="241300" algn="l"/>
              </a:tabLst>
            </a:pPr>
            <a:r>
              <a:rPr lang="en-US" sz="2600" spc="-10" dirty="0">
                <a:solidFill>
                  <a:srgbClr val="F5A921"/>
                </a:solidFill>
                <a:latin typeface="FranklinGothic URW Cond Book"/>
                <a:cs typeface="FranklinGothicURWConDem"/>
              </a:rPr>
              <a:t>Short-Term (1-3 Years):</a:t>
            </a:r>
            <a:r>
              <a:rPr lang="en-US" sz="2600" spc="-10" dirty="0">
                <a:latin typeface="FranklinGothic URW Cond Book"/>
                <a:cs typeface="FranklinGothicURWConDem"/>
              </a:rPr>
              <a:t> </a:t>
            </a:r>
            <a:r>
              <a:rPr lang="en-US" sz="2600" spc="-10" dirty="0">
                <a:latin typeface="FranklinGothic URW Cond Book"/>
              </a:rPr>
              <a:t>Study to evaluate </a:t>
            </a:r>
            <a:r>
              <a:rPr lang="en-US" sz="2600" spc="-10" dirty="0">
                <a:latin typeface="FranklinGothic URW Cond Book"/>
                <a:cs typeface="FranklinGothicURWConDem"/>
              </a:rPr>
              <a:t>safety and operations at the I-275 at 5th Ave N interchange and ramps along I-375</a:t>
            </a:r>
          </a:p>
        </p:txBody>
      </p:sp>
      <p:sp>
        <p:nvSpPr>
          <p:cNvPr id="13" name="Content Placeholder 8">
            <a:extLst>
              <a:ext uri="{FF2B5EF4-FFF2-40B4-BE49-F238E27FC236}">
                <a16:creationId xmlns:a16="http://schemas.microsoft.com/office/drawing/2014/main" id="{83690486-A9F4-4BE3-BC84-B73051467E48}"/>
              </a:ext>
            </a:extLst>
          </p:cNvPr>
          <p:cNvSpPr txBox="1">
            <a:spLocks/>
          </p:cNvSpPr>
          <p:nvPr/>
        </p:nvSpPr>
        <p:spPr>
          <a:xfrm>
            <a:off x="6518173" y="2703015"/>
            <a:ext cx="5673827" cy="3881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300" marR="208279" indent="-228600">
              <a:lnSpc>
                <a:spcPct val="110000"/>
              </a:lnSpc>
              <a:spcBef>
                <a:spcPts val="430"/>
              </a:spcBef>
              <a:spcAft>
                <a:spcPts val="600"/>
              </a:spcAft>
              <a:buChar char="•"/>
              <a:tabLst>
                <a:tab pos="241300" algn="l"/>
              </a:tabLst>
            </a:pPr>
            <a:r>
              <a:rPr lang="en-US" sz="2600" spc="-10" dirty="0">
                <a:solidFill>
                  <a:srgbClr val="2E3790"/>
                </a:solidFill>
                <a:latin typeface="FranklinGothic URW Cond Book"/>
                <a:cs typeface="FranklinGothicURWConDem"/>
              </a:rPr>
              <a:t>Mid-Term Actions Include: </a:t>
            </a:r>
          </a:p>
          <a:p>
            <a:pPr marL="927100" marR="208279" lvl="1">
              <a:lnSpc>
                <a:spcPct val="110000"/>
              </a:lnSpc>
              <a:spcBef>
                <a:spcPts val="430"/>
              </a:spcBef>
              <a:spcAft>
                <a:spcPts val="600"/>
              </a:spcAft>
              <a:tabLst>
                <a:tab pos="241300" algn="l"/>
              </a:tabLst>
            </a:pPr>
            <a:r>
              <a:rPr lang="en-US" sz="1800" b="1" i="0" u="none" strike="noStrike" baseline="0" dirty="0">
                <a:solidFill>
                  <a:srgbClr val="53A7DD"/>
                </a:solidFill>
                <a:latin typeface="FranklinGothicURWConDem"/>
              </a:rPr>
              <a:t>Transit Service Modification Study </a:t>
            </a:r>
          </a:p>
          <a:p>
            <a:pPr marL="927100" marR="208279" lvl="1">
              <a:lnSpc>
                <a:spcPct val="110000"/>
              </a:lnSpc>
              <a:spcBef>
                <a:spcPts val="430"/>
              </a:spcBef>
              <a:spcAft>
                <a:spcPts val="600"/>
              </a:spcAft>
              <a:tabLst>
                <a:tab pos="241300" algn="l"/>
              </a:tabLst>
            </a:pPr>
            <a:r>
              <a:rPr lang="en-US" sz="1800" b="1" i="0" u="none" strike="noStrike" baseline="0" dirty="0">
                <a:solidFill>
                  <a:srgbClr val="53A7DD"/>
                </a:solidFill>
                <a:latin typeface="FranklinGothicURWConDem"/>
              </a:rPr>
              <a:t>Connected Vehicle Technology/ Intelligent Transportation System Strategy &amp; Plan </a:t>
            </a:r>
          </a:p>
          <a:p>
            <a:pPr marL="365760" marR="208279" indent="-274320">
              <a:lnSpc>
                <a:spcPct val="110000"/>
              </a:lnSpc>
              <a:spcBef>
                <a:spcPts val="430"/>
              </a:spcBef>
              <a:spcAft>
                <a:spcPts val="600"/>
              </a:spcAft>
              <a:buFont typeface="Arial" panose="020B0604020202020204" pitchFamily="34" charset="0"/>
              <a:buChar char="•"/>
              <a:tabLst>
                <a:tab pos="241300" algn="l"/>
              </a:tabLst>
            </a:pPr>
            <a:r>
              <a:rPr lang="en-US" sz="2200" b="1" i="0" u="none" strike="noStrike" baseline="0" dirty="0">
                <a:solidFill>
                  <a:srgbClr val="53A7DD"/>
                </a:solidFill>
                <a:latin typeface="FranklinGothicURWConDem"/>
              </a:rPr>
              <a:t>Exploring funding opportunities for the next phase</a:t>
            </a:r>
          </a:p>
          <a:p>
            <a:pPr marL="927100" marR="208279" lvl="1">
              <a:lnSpc>
                <a:spcPct val="110000"/>
              </a:lnSpc>
              <a:spcBef>
                <a:spcPts val="430"/>
              </a:spcBef>
              <a:spcAft>
                <a:spcPts val="600"/>
              </a:spcAft>
              <a:tabLst>
                <a:tab pos="241300" algn="l"/>
              </a:tabLst>
            </a:pPr>
            <a:endParaRPr lang="en-US" sz="1800" b="1" i="0" u="none" strike="noStrike" baseline="0" dirty="0">
              <a:solidFill>
                <a:srgbClr val="53A7DD"/>
              </a:solidFill>
              <a:latin typeface="FranklinGothicURWConDem"/>
            </a:endParaRPr>
          </a:p>
        </p:txBody>
      </p:sp>
    </p:spTree>
    <p:extLst>
      <p:ext uri="{BB962C8B-B14F-4D97-AF65-F5344CB8AC3E}">
        <p14:creationId xmlns:p14="http://schemas.microsoft.com/office/powerpoint/2010/main" val="2828598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p:txBody>
          <a:bodyPr/>
          <a:lstStyle/>
          <a:p>
            <a:r>
              <a:rPr lang="en-US" dirty="0"/>
              <a:t>Level of Support</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14</a:t>
            </a:fld>
            <a:endParaRPr lang="en-US"/>
          </a:p>
        </p:txBody>
      </p:sp>
      <p:sp>
        <p:nvSpPr>
          <p:cNvPr id="8" name="Content Placeholder 8">
            <a:extLst>
              <a:ext uri="{FF2B5EF4-FFF2-40B4-BE49-F238E27FC236}">
                <a16:creationId xmlns:a16="http://schemas.microsoft.com/office/drawing/2014/main" id="{D3BC6452-8320-44E7-B817-C80912257A4F}"/>
              </a:ext>
            </a:extLst>
          </p:cNvPr>
          <p:cNvSpPr txBox="1">
            <a:spLocks/>
          </p:cNvSpPr>
          <p:nvPr/>
        </p:nvSpPr>
        <p:spPr>
          <a:xfrm>
            <a:off x="594360" y="1474582"/>
            <a:ext cx="5069410" cy="1136962"/>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spcBef>
                <a:spcPts val="0"/>
              </a:spcBef>
              <a:spcAft>
                <a:spcPts val="0"/>
              </a:spcAft>
            </a:pPr>
            <a:r>
              <a:rPr lang="en-US" sz="2000" dirty="0">
                <a:latin typeface="Calibri" panose="020F0502020204030204" pitchFamily="34" charset="0"/>
                <a:ea typeface="Calibri" panose="020F0502020204030204" pitchFamily="34" charset="0"/>
              </a:rPr>
              <a:t>Most</a:t>
            </a:r>
            <a:r>
              <a:rPr lang="en-US" sz="2000" dirty="0">
                <a:effectLst/>
                <a:latin typeface="Calibri" panose="020F0502020204030204" pitchFamily="34" charset="0"/>
                <a:ea typeface="Calibri" panose="020F0502020204030204" pitchFamily="34" charset="0"/>
              </a:rPr>
              <a:t> respondents are supportive of removing I-175 and I-375. </a:t>
            </a:r>
            <a:r>
              <a:rPr lang="en-US" sz="2000" dirty="0">
                <a:latin typeface="Calibri" panose="020F0502020204030204" pitchFamily="34" charset="0"/>
                <a:ea typeface="Calibri" panose="020F0502020204030204" pitchFamily="34" charset="0"/>
              </a:rPr>
              <a:t>There is a high level of support for the removal or modification of I-175 and a moderate level of support for the removal or modification of I-375. </a:t>
            </a:r>
          </a:p>
          <a:p>
            <a:pPr marL="0" marR="0">
              <a:spcBef>
                <a:spcPts val="0"/>
              </a:spcBef>
              <a:spcAft>
                <a:spcPts val="0"/>
              </a:spcAft>
            </a:pPr>
            <a:endParaRPr lang="en-US" sz="2000" dirty="0">
              <a:latin typeface="Calibri" panose="020F0502020204030204" pitchFamily="34" charset="0"/>
              <a:ea typeface="Calibri" panose="020F0502020204030204" pitchFamily="34" charset="0"/>
            </a:endParaRPr>
          </a:p>
          <a:p>
            <a:pPr marL="0" marR="0">
              <a:spcBef>
                <a:spcPts val="0"/>
              </a:spcBef>
              <a:spcAft>
                <a:spcPts val="0"/>
              </a:spcAft>
            </a:pPr>
            <a:endParaRPr lang="en-US" sz="2000" dirty="0">
              <a:effectLst/>
              <a:latin typeface="Calibri" panose="020F0502020204030204" pitchFamily="34" charset="0"/>
              <a:ea typeface="Calibri" panose="020F0502020204030204" pitchFamily="34" charset="0"/>
            </a:endParaRPr>
          </a:p>
        </p:txBody>
      </p:sp>
      <p:pic>
        <p:nvPicPr>
          <p:cNvPr id="15" name="Picture 14" descr="A screenshot of a computer&#10;&#10;Description automatically generated with low confidence">
            <a:extLst>
              <a:ext uri="{FF2B5EF4-FFF2-40B4-BE49-F238E27FC236}">
                <a16:creationId xmlns:a16="http://schemas.microsoft.com/office/drawing/2014/main" id="{4CDEEA0A-C9A6-42EC-BABB-AC2BE63FF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793" y="3865204"/>
            <a:ext cx="4671415" cy="2627671"/>
          </a:xfrm>
          <a:prstGeom prst="rect">
            <a:avLst/>
          </a:prstGeom>
        </p:spPr>
      </p:pic>
      <p:pic>
        <p:nvPicPr>
          <p:cNvPr id="17" name="Picture 16" descr="A screenshot of a computer&#10;&#10;Description automatically generated with low confidence">
            <a:extLst>
              <a:ext uri="{FF2B5EF4-FFF2-40B4-BE49-F238E27FC236}">
                <a16:creationId xmlns:a16="http://schemas.microsoft.com/office/drawing/2014/main" id="{BAE27871-A275-4E8D-98F7-D345FE91D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567" y="2808619"/>
            <a:ext cx="5069410" cy="2851543"/>
          </a:xfrm>
          <a:prstGeom prst="rect">
            <a:avLst/>
          </a:prstGeom>
        </p:spPr>
      </p:pic>
      <p:sp>
        <p:nvSpPr>
          <p:cNvPr id="9" name="Content Placeholder 8">
            <a:extLst>
              <a:ext uri="{FF2B5EF4-FFF2-40B4-BE49-F238E27FC236}">
                <a16:creationId xmlns:a16="http://schemas.microsoft.com/office/drawing/2014/main" id="{58D21414-C571-4406-9FBC-721A42C8B786}"/>
              </a:ext>
            </a:extLst>
          </p:cNvPr>
          <p:cNvSpPr txBox="1">
            <a:spLocks/>
          </p:cNvSpPr>
          <p:nvPr/>
        </p:nvSpPr>
        <p:spPr>
          <a:xfrm>
            <a:off x="7380718" y="4878313"/>
            <a:ext cx="2629387" cy="47334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en-US" b="0" dirty="0">
                <a:solidFill>
                  <a:srgbClr val="00B0F0"/>
                </a:solidFill>
                <a:latin typeface="Franklin Gothic Demi" panose="020B0703020102020204" pitchFamily="34" charset="0"/>
              </a:rPr>
              <a:t>70 </a:t>
            </a:r>
            <a:r>
              <a:rPr lang="en-US" sz="2000" b="0" dirty="0">
                <a:solidFill>
                  <a:srgbClr val="00B0F0"/>
                </a:solidFill>
                <a:latin typeface="Franklin Gothic Demi" panose="020B0703020102020204" pitchFamily="34" charset="0"/>
              </a:rPr>
              <a:t>participants</a:t>
            </a:r>
            <a:endParaRPr lang="en-US" b="0" dirty="0">
              <a:solidFill>
                <a:srgbClr val="00B0F0"/>
              </a:solidFill>
              <a:latin typeface="Franklin Gothic Demi" panose="020B0703020102020204" pitchFamily="34" charset="0"/>
            </a:endParaRPr>
          </a:p>
        </p:txBody>
      </p:sp>
      <p:sp>
        <p:nvSpPr>
          <p:cNvPr id="10" name="Content Placeholder 8">
            <a:extLst>
              <a:ext uri="{FF2B5EF4-FFF2-40B4-BE49-F238E27FC236}">
                <a16:creationId xmlns:a16="http://schemas.microsoft.com/office/drawing/2014/main" id="{8E14C863-1805-43C3-9143-C31E56265EB2}"/>
              </a:ext>
            </a:extLst>
          </p:cNvPr>
          <p:cNvSpPr txBox="1">
            <a:spLocks/>
          </p:cNvSpPr>
          <p:nvPr/>
        </p:nvSpPr>
        <p:spPr>
          <a:xfrm>
            <a:off x="7376203" y="3404293"/>
            <a:ext cx="1803401" cy="47334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en-US" b="0" dirty="0">
                <a:solidFill>
                  <a:srgbClr val="00B0F0"/>
                </a:solidFill>
                <a:latin typeface="Franklin Gothic Demi" panose="020B0703020102020204" pitchFamily="34" charset="0"/>
              </a:rPr>
              <a:t>500+</a:t>
            </a:r>
          </a:p>
        </p:txBody>
      </p:sp>
      <p:sp>
        <p:nvSpPr>
          <p:cNvPr id="11" name="Content Placeholder 8">
            <a:extLst>
              <a:ext uri="{FF2B5EF4-FFF2-40B4-BE49-F238E27FC236}">
                <a16:creationId xmlns:a16="http://schemas.microsoft.com/office/drawing/2014/main" id="{4BCF0BAE-9447-4320-A9F8-A5080B838E7E}"/>
              </a:ext>
            </a:extLst>
          </p:cNvPr>
          <p:cNvSpPr txBox="1">
            <a:spLocks/>
          </p:cNvSpPr>
          <p:nvPr/>
        </p:nvSpPr>
        <p:spPr>
          <a:xfrm>
            <a:off x="8729299" y="3404293"/>
            <a:ext cx="1155859" cy="6124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1100" b="0" dirty="0">
                <a:solidFill>
                  <a:srgbClr val="00B0F0"/>
                </a:solidFill>
                <a:latin typeface="Franklin Gothic Demi" panose="020B0703020102020204" pitchFamily="34" charset="0"/>
              </a:rPr>
              <a:t>survey &amp; session participants</a:t>
            </a:r>
          </a:p>
        </p:txBody>
      </p:sp>
      <p:sp>
        <p:nvSpPr>
          <p:cNvPr id="12" name="Content Placeholder 8">
            <a:extLst>
              <a:ext uri="{FF2B5EF4-FFF2-40B4-BE49-F238E27FC236}">
                <a16:creationId xmlns:a16="http://schemas.microsoft.com/office/drawing/2014/main" id="{70406CB3-34CF-49BE-9C20-89CF4FD3D022}"/>
              </a:ext>
            </a:extLst>
          </p:cNvPr>
          <p:cNvSpPr txBox="1">
            <a:spLocks/>
          </p:cNvSpPr>
          <p:nvPr/>
        </p:nvSpPr>
        <p:spPr>
          <a:xfrm>
            <a:off x="7376203" y="1933050"/>
            <a:ext cx="1803401" cy="47334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en-US" b="0" dirty="0">
                <a:solidFill>
                  <a:srgbClr val="00B0F0"/>
                </a:solidFill>
                <a:latin typeface="Franklin Gothic Demi" panose="020B0703020102020204" pitchFamily="34" charset="0"/>
              </a:rPr>
              <a:t>500+</a:t>
            </a:r>
          </a:p>
        </p:txBody>
      </p:sp>
      <p:sp>
        <p:nvSpPr>
          <p:cNvPr id="13" name="Content Placeholder 8">
            <a:extLst>
              <a:ext uri="{FF2B5EF4-FFF2-40B4-BE49-F238E27FC236}">
                <a16:creationId xmlns:a16="http://schemas.microsoft.com/office/drawing/2014/main" id="{1E7ED5A6-0F26-4054-838C-9824CA5ACFAE}"/>
              </a:ext>
            </a:extLst>
          </p:cNvPr>
          <p:cNvSpPr txBox="1">
            <a:spLocks/>
          </p:cNvSpPr>
          <p:nvPr/>
        </p:nvSpPr>
        <p:spPr>
          <a:xfrm>
            <a:off x="8729299" y="1933050"/>
            <a:ext cx="1155859" cy="6124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1100" b="0" dirty="0">
                <a:solidFill>
                  <a:srgbClr val="00B0F0"/>
                </a:solidFill>
                <a:latin typeface="Franklin Gothic Demi" panose="020B0703020102020204" pitchFamily="34" charset="0"/>
              </a:rPr>
              <a:t>survey &amp; session participants</a:t>
            </a:r>
          </a:p>
        </p:txBody>
      </p:sp>
    </p:spTree>
    <p:extLst>
      <p:ext uri="{BB962C8B-B14F-4D97-AF65-F5344CB8AC3E}">
        <p14:creationId xmlns:p14="http://schemas.microsoft.com/office/powerpoint/2010/main" val="2157321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F202F-00D5-4D7C-9990-B1DF7E9724EB}"/>
              </a:ext>
            </a:extLst>
          </p:cNvPr>
          <p:cNvSpPr/>
          <p:nvPr/>
        </p:nvSpPr>
        <p:spPr>
          <a:xfrm>
            <a:off x="-195309" y="273985"/>
            <a:ext cx="9623394" cy="1065321"/>
          </a:xfrm>
          <a:prstGeom prst="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a:xfrm>
            <a:off x="838200" y="143863"/>
            <a:ext cx="10515600" cy="1325563"/>
          </a:xfrm>
        </p:spPr>
        <p:txBody>
          <a:bodyPr/>
          <a:lstStyle/>
          <a:p>
            <a:r>
              <a:rPr lang="en-US" dirty="0">
                <a:solidFill>
                  <a:schemeClr val="bg1"/>
                </a:solidFill>
              </a:rPr>
              <a:t>Priority One Project</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15</a:t>
            </a:fld>
            <a:endParaRPr lang="en-US"/>
          </a:p>
        </p:txBody>
      </p:sp>
      <p:sp>
        <p:nvSpPr>
          <p:cNvPr id="175" name="Rectangle 174">
            <a:extLst>
              <a:ext uri="{FF2B5EF4-FFF2-40B4-BE49-F238E27FC236}">
                <a16:creationId xmlns:a16="http://schemas.microsoft.com/office/drawing/2014/main" id="{5EADE5DD-DFDB-4646-8876-5C204E913744}"/>
              </a:ext>
            </a:extLst>
          </p:cNvPr>
          <p:cNvSpPr/>
          <p:nvPr/>
        </p:nvSpPr>
        <p:spPr>
          <a:xfrm>
            <a:off x="629347" y="1189067"/>
            <a:ext cx="11506200" cy="605272"/>
          </a:xfrm>
          <a:prstGeom prst="rect">
            <a:avLst/>
          </a:prstGeom>
          <a:solidFill>
            <a:srgbClr val="F5A921"/>
          </a:solidFill>
          <a:ln>
            <a:solidFill>
              <a:srgbClr val="F5A92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6" name="Title 1">
            <a:extLst>
              <a:ext uri="{FF2B5EF4-FFF2-40B4-BE49-F238E27FC236}">
                <a16:creationId xmlns:a16="http://schemas.microsoft.com/office/drawing/2014/main" id="{EADBE8F2-4615-432A-9A84-FF33370D752F}"/>
              </a:ext>
            </a:extLst>
          </p:cNvPr>
          <p:cNvSpPr txBox="1">
            <a:spLocks/>
          </p:cNvSpPr>
          <p:nvPr/>
        </p:nvSpPr>
        <p:spPr>
          <a:xfrm>
            <a:off x="838200" y="849602"/>
            <a:ext cx="119960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sz="3600" dirty="0">
                <a:solidFill>
                  <a:schemeClr val="bg1"/>
                </a:solidFill>
              </a:rPr>
              <a:t>I-175 Corridor Modifications</a:t>
            </a:r>
          </a:p>
        </p:txBody>
      </p:sp>
      <p:sp>
        <p:nvSpPr>
          <p:cNvPr id="11" name="Title 1">
            <a:extLst>
              <a:ext uri="{FF2B5EF4-FFF2-40B4-BE49-F238E27FC236}">
                <a16:creationId xmlns:a16="http://schemas.microsoft.com/office/drawing/2014/main" id="{9B09182C-6FB2-4007-9AB6-944B8C6A3560}"/>
              </a:ext>
            </a:extLst>
          </p:cNvPr>
          <p:cNvSpPr txBox="1">
            <a:spLocks/>
          </p:cNvSpPr>
          <p:nvPr/>
        </p:nvSpPr>
        <p:spPr>
          <a:xfrm>
            <a:off x="421186" y="1599548"/>
            <a:ext cx="75821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dirty="0"/>
              <a:t>PROJECT HIGHLIGHTS</a:t>
            </a:r>
          </a:p>
        </p:txBody>
      </p:sp>
      <p:sp>
        <p:nvSpPr>
          <p:cNvPr id="12" name="Content Placeholder 8">
            <a:extLst>
              <a:ext uri="{FF2B5EF4-FFF2-40B4-BE49-F238E27FC236}">
                <a16:creationId xmlns:a16="http://schemas.microsoft.com/office/drawing/2014/main" id="{B71CFB45-0A42-4F4C-9763-323640A6EF33}"/>
              </a:ext>
            </a:extLst>
          </p:cNvPr>
          <p:cNvSpPr txBox="1">
            <a:spLocks/>
          </p:cNvSpPr>
          <p:nvPr/>
        </p:nvSpPr>
        <p:spPr>
          <a:xfrm>
            <a:off x="476251" y="2709423"/>
            <a:ext cx="5757402" cy="3881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300" marR="208279" indent="-228600">
              <a:lnSpc>
                <a:spcPct val="110000"/>
              </a:lnSpc>
              <a:spcBef>
                <a:spcPts val="430"/>
              </a:spcBef>
              <a:spcAft>
                <a:spcPts val="600"/>
              </a:spcAft>
              <a:buChar char="•"/>
              <a:tabLst>
                <a:tab pos="241300" algn="l"/>
              </a:tabLst>
            </a:pPr>
            <a:r>
              <a:rPr lang="en-US" sz="2600" spc="-10" dirty="0">
                <a:solidFill>
                  <a:srgbClr val="F5A921"/>
                </a:solidFill>
                <a:latin typeface="FranklinGothic URW Cond Book"/>
                <a:cs typeface="FranklinGothicURWConDem"/>
              </a:rPr>
              <a:t>Short-Term (1-3 Years): </a:t>
            </a:r>
            <a:r>
              <a:rPr lang="en-US" sz="2600" spc="-10" dirty="0">
                <a:latin typeface="FranklinGothic URW Cond Book"/>
                <a:cs typeface="FranklinGothicURWConDem"/>
              </a:rPr>
              <a:t>Conceptual development study to evaluate engineering options for I-175</a:t>
            </a:r>
          </a:p>
          <a:p>
            <a:pPr marL="241300" marR="208279" indent="-228600">
              <a:lnSpc>
                <a:spcPct val="110000"/>
              </a:lnSpc>
              <a:spcBef>
                <a:spcPts val="430"/>
              </a:spcBef>
              <a:spcAft>
                <a:spcPts val="600"/>
              </a:spcAft>
              <a:buChar char="•"/>
              <a:tabLst>
                <a:tab pos="241300" algn="l"/>
              </a:tabLst>
            </a:pPr>
            <a:r>
              <a:rPr lang="en-US" sz="2600" dirty="0">
                <a:solidFill>
                  <a:srgbClr val="53A7DD"/>
                </a:solidFill>
                <a:latin typeface="FranklinGothicURWConDem"/>
              </a:rPr>
              <a:t>FDOT has prepared a scope of services for this next phase </a:t>
            </a:r>
          </a:p>
        </p:txBody>
      </p:sp>
      <p:pic>
        <p:nvPicPr>
          <p:cNvPr id="10" name="Picture 9" descr="Map&#10;&#10;Description automatically generated">
            <a:extLst>
              <a:ext uri="{FF2B5EF4-FFF2-40B4-BE49-F238E27FC236}">
                <a16:creationId xmlns:a16="http://schemas.microsoft.com/office/drawing/2014/main" id="{EC390065-78DB-4B3C-ABD5-04426B9FA5E5}"/>
              </a:ext>
            </a:extLst>
          </p:cNvPr>
          <p:cNvPicPr>
            <a:picLocks noChangeAspect="1"/>
          </p:cNvPicPr>
          <p:nvPr/>
        </p:nvPicPr>
        <p:blipFill rotWithShape="1">
          <a:blip r:embed="rId3">
            <a:extLst>
              <a:ext uri="{28A0092B-C50C-407E-A947-70E740481C1C}">
                <a14:useLocalDpi xmlns:a14="http://schemas.microsoft.com/office/drawing/2010/main" val="0"/>
              </a:ext>
            </a:extLst>
          </a:blip>
          <a:srcRect t="17029" r="21198" b="6452"/>
          <a:stretch/>
        </p:blipFill>
        <p:spPr>
          <a:xfrm>
            <a:off x="6096001" y="1813078"/>
            <a:ext cx="6104520" cy="4066759"/>
          </a:xfrm>
          <a:prstGeom prst="rect">
            <a:avLst/>
          </a:prstGeom>
        </p:spPr>
      </p:pic>
    </p:spTree>
    <p:extLst>
      <p:ext uri="{BB962C8B-B14F-4D97-AF65-F5344CB8AC3E}">
        <p14:creationId xmlns:p14="http://schemas.microsoft.com/office/powerpoint/2010/main" val="2189084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F202F-00D5-4D7C-9990-B1DF7E9724EB}"/>
              </a:ext>
            </a:extLst>
          </p:cNvPr>
          <p:cNvSpPr/>
          <p:nvPr/>
        </p:nvSpPr>
        <p:spPr>
          <a:xfrm>
            <a:off x="-195309" y="273985"/>
            <a:ext cx="9623394" cy="1065321"/>
          </a:xfrm>
          <a:prstGeom prst="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a:xfrm>
            <a:off x="838200" y="143863"/>
            <a:ext cx="10515600" cy="1325563"/>
          </a:xfrm>
        </p:spPr>
        <p:txBody>
          <a:bodyPr/>
          <a:lstStyle/>
          <a:p>
            <a:r>
              <a:rPr lang="en-US" dirty="0">
                <a:solidFill>
                  <a:schemeClr val="bg1"/>
                </a:solidFill>
              </a:rPr>
              <a:t>Priority One Project</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16</a:t>
            </a:fld>
            <a:endParaRPr lang="en-US"/>
          </a:p>
        </p:txBody>
      </p:sp>
      <p:sp>
        <p:nvSpPr>
          <p:cNvPr id="175" name="Rectangle 174">
            <a:extLst>
              <a:ext uri="{FF2B5EF4-FFF2-40B4-BE49-F238E27FC236}">
                <a16:creationId xmlns:a16="http://schemas.microsoft.com/office/drawing/2014/main" id="{5EADE5DD-DFDB-4646-8876-5C204E913744}"/>
              </a:ext>
            </a:extLst>
          </p:cNvPr>
          <p:cNvSpPr/>
          <p:nvPr/>
        </p:nvSpPr>
        <p:spPr>
          <a:xfrm>
            <a:off x="629347" y="1189067"/>
            <a:ext cx="11506200" cy="605272"/>
          </a:xfrm>
          <a:prstGeom prst="rect">
            <a:avLst/>
          </a:prstGeom>
          <a:solidFill>
            <a:srgbClr val="F5A921"/>
          </a:solidFill>
          <a:ln>
            <a:solidFill>
              <a:srgbClr val="F5A92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6" name="Title 1">
            <a:extLst>
              <a:ext uri="{FF2B5EF4-FFF2-40B4-BE49-F238E27FC236}">
                <a16:creationId xmlns:a16="http://schemas.microsoft.com/office/drawing/2014/main" id="{EADBE8F2-4615-432A-9A84-FF33370D752F}"/>
              </a:ext>
            </a:extLst>
          </p:cNvPr>
          <p:cNvSpPr txBox="1">
            <a:spLocks/>
          </p:cNvSpPr>
          <p:nvPr/>
        </p:nvSpPr>
        <p:spPr>
          <a:xfrm>
            <a:off x="838200" y="849602"/>
            <a:ext cx="119960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sz="3600" dirty="0">
                <a:solidFill>
                  <a:schemeClr val="bg1"/>
                </a:solidFill>
              </a:rPr>
              <a:t>I-175 Corridor Modifications</a:t>
            </a:r>
          </a:p>
        </p:txBody>
      </p:sp>
      <p:sp>
        <p:nvSpPr>
          <p:cNvPr id="11" name="Title 1">
            <a:extLst>
              <a:ext uri="{FF2B5EF4-FFF2-40B4-BE49-F238E27FC236}">
                <a16:creationId xmlns:a16="http://schemas.microsoft.com/office/drawing/2014/main" id="{9B09182C-6FB2-4007-9AB6-944B8C6A3560}"/>
              </a:ext>
            </a:extLst>
          </p:cNvPr>
          <p:cNvSpPr txBox="1">
            <a:spLocks/>
          </p:cNvSpPr>
          <p:nvPr/>
        </p:nvSpPr>
        <p:spPr>
          <a:xfrm>
            <a:off x="421186" y="1599548"/>
            <a:ext cx="75821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dirty="0"/>
              <a:t>PROJECT HIGHLIGHTS</a:t>
            </a:r>
          </a:p>
        </p:txBody>
      </p:sp>
      <p:sp>
        <p:nvSpPr>
          <p:cNvPr id="12" name="Content Placeholder 8">
            <a:extLst>
              <a:ext uri="{FF2B5EF4-FFF2-40B4-BE49-F238E27FC236}">
                <a16:creationId xmlns:a16="http://schemas.microsoft.com/office/drawing/2014/main" id="{B71CFB45-0A42-4F4C-9763-323640A6EF33}"/>
              </a:ext>
            </a:extLst>
          </p:cNvPr>
          <p:cNvSpPr txBox="1">
            <a:spLocks/>
          </p:cNvSpPr>
          <p:nvPr/>
        </p:nvSpPr>
        <p:spPr>
          <a:xfrm>
            <a:off x="476251" y="2709423"/>
            <a:ext cx="8210550" cy="3881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300" marR="208279" indent="-228600">
              <a:lnSpc>
                <a:spcPct val="110000"/>
              </a:lnSpc>
              <a:spcBef>
                <a:spcPts val="430"/>
              </a:spcBef>
              <a:spcAft>
                <a:spcPts val="600"/>
              </a:spcAft>
              <a:buChar char="•"/>
              <a:tabLst>
                <a:tab pos="241300" algn="l"/>
              </a:tabLst>
            </a:pPr>
            <a:r>
              <a:rPr lang="en-US" sz="2600" spc="-10" dirty="0">
                <a:latin typeface="FranklinGothic URW Cond Book"/>
                <a:cs typeface="FranklinGothicURWConDem"/>
              </a:rPr>
              <a:t>FDOT has selected a consultant to develop conceptual alternatives for the redevelopment of I-175</a:t>
            </a:r>
          </a:p>
          <a:p>
            <a:pPr marL="241300" marR="208279" indent="-228600">
              <a:lnSpc>
                <a:spcPct val="110000"/>
              </a:lnSpc>
              <a:spcBef>
                <a:spcPts val="430"/>
              </a:spcBef>
              <a:spcAft>
                <a:spcPts val="600"/>
              </a:spcAft>
              <a:buChar char="•"/>
              <a:tabLst>
                <a:tab pos="241300" algn="l"/>
              </a:tabLst>
            </a:pPr>
            <a:r>
              <a:rPr lang="en-US" sz="2600" spc="-10" dirty="0">
                <a:latin typeface="FranklinGothic URW Cond Book"/>
                <a:cs typeface="FranklinGothicURWConDem"/>
              </a:rPr>
              <a:t>Options considered include: No Build Scenario, Modification, and Removal </a:t>
            </a:r>
          </a:p>
          <a:p>
            <a:pPr marL="241300" marR="208279" indent="-228600">
              <a:lnSpc>
                <a:spcPct val="110000"/>
              </a:lnSpc>
              <a:spcBef>
                <a:spcPts val="430"/>
              </a:spcBef>
              <a:spcAft>
                <a:spcPts val="600"/>
              </a:spcAft>
              <a:buChar char="•"/>
              <a:tabLst>
                <a:tab pos="241300" algn="l"/>
              </a:tabLst>
            </a:pPr>
            <a:r>
              <a:rPr lang="en-US" sz="2600" spc="-10" dirty="0">
                <a:latin typeface="FranklinGothic URW Cond Book"/>
                <a:cs typeface="FranklinGothicURWConDem"/>
              </a:rPr>
              <a:t>Consultant will provide 3 alternatives, potential construction costs, and traffic analysis for anticipated LOS</a:t>
            </a:r>
          </a:p>
          <a:p>
            <a:pPr marL="241300" marR="208279" indent="-228600">
              <a:lnSpc>
                <a:spcPct val="110000"/>
              </a:lnSpc>
              <a:spcBef>
                <a:spcPts val="430"/>
              </a:spcBef>
              <a:spcAft>
                <a:spcPts val="600"/>
              </a:spcAft>
              <a:buChar char="•"/>
              <a:tabLst>
                <a:tab pos="241300" algn="l"/>
              </a:tabLst>
            </a:pPr>
            <a:endParaRPr lang="en-US" sz="2600" spc="-10" dirty="0">
              <a:latin typeface="FranklinGothic URW Cond Book"/>
              <a:cs typeface="FranklinGothicURWConDem"/>
            </a:endParaRPr>
          </a:p>
        </p:txBody>
      </p:sp>
    </p:spTree>
    <p:extLst>
      <p:ext uri="{BB962C8B-B14F-4D97-AF65-F5344CB8AC3E}">
        <p14:creationId xmlns:p14="http://schemas.microsoft.com/office/powerpoint/2010/main" val="4274672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F202F-00D5-4D7C-9990-B1DF7E9724EB}"/>
              </a:ext>
            </a:extLst>
          </p:cNvPr>
          <p:cNvSpPr/>
          <p:nvPr/>
        </p:nvSpPr>
        <p:spPr>
          <a:xfrm>
            <a:off x="-195309" y="273985"/>
            <a:ext cx="9623394" cy="1065321"/>
          </a:xfrm>
          <a:prstGeom prst="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a:xfrm>
            <a:off x="838200" y="143863"/>
            <a:ext cx="10515600" cy="1325563"/>
          </a:xfrm>
        </p:spPr>
        <p:txBody>
          <a:bodyPr/>
          <a:lstStyle/>
          <a:p>
            <a:r>
              <a:rPr lang="en-US" dirty="0">
                <a:solidFill>
                  <a:schemeClr val="bg1"/>
                </a:solidFill>
              </a:rPr>
              <a:t>Priority One Project</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17</a:t>
            </a:fld>
            <a:endParaRPr lang="en-US"/>
          </a:p>
        </p:txBody>
      </p:sp>
      <p:sp>
        <p:nvSpPr>
          <p:cNvPr id="175" name="Rectangle 174">
            <a:extLst>
              <a:ext uri="{FF2B5EF4-FFF2-40B4-BE49-F238E27FC236}">
                <a16:creationId xmlns:a16="http://schemas.microsoft.com/office/drawing/2014/main" id="{5EADE5DD-DFDB-4646-8876-5C204E913744}"/>
              </a:ext>
            </a:extLst>
          </p:cNvPr>
          <p:cNvSpPr/>
          <p:nvPr/>
        </p:nvSpPr>
        <p:spPr>
          <a:xfrm>
            <a:off x="629347" y="1189067"/>
            <a:ext cx="11506200" cy="605272"/>
          </a:xfrm>
          <a:prstGeom prst="rect">
            <a:avLst/>
          </a:prstGeom>
          <a:solidFill>
            <a:srgbClr val="F5A921"/>
          </a:solidFill>
          <a:ln>
            <a:solidFill>
              <a:srgbClr val="F5A92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6" name="Title 1">
            <a:extLst>
              <a:ext uri="{FF2B5EF4-FFF2-40B4-BE49-F238E27FC236}">
                <a16:creationId xmlns:a16="http://schemas.microsoft.com/office/drawing/2014/main" id="{EADBE8F2-4615-432A-9A84-FF33370D752F}"/>
              </a:ext>
            </a:extLst>
          </p:cNvPr>
          <p:cNvSpPr txBox="1">
            <a:spLocks/>
          </p:cNvSpPr>
          <p:nvPr/>
        </p:nvSpPr>
        <p:spPr>
          <a:xfrm>
            <a:off x="838200" y="849602"/>
            <a:ext cx="119960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sz="3600" dirty="0">
                <a:solidFill>
                  <a:schemeClr val="bg1"/>
                </a:solidFill>
              </a:rPr>
              <a:t>I-175 Corridor Modifications</a:t>
            </a:r>
          </a:p>
        </p:txBody>
      </p:sp>
      <p:sp>
        <p:nvSpPr>
          <p:cNvPr id="11" name="Title 1">
            <a:extLst>
              <a:ext uri="{FF2B5EF4-FFF2-40B4-BE49-F238E27FC236}">
                <a16:creationId xmlns:a16="http://schemas.microsoft.com/office/drawing/2014/main" id="{9B09182C-6FB2-4007-9AB6-944B8C6A3560}"/>
              </a:ext>
            </a:extLst>
          </p:cNvPr>
          <p:cNvSpPr txBox="1">
            <a:spLocks/>
          </p:cNvSpPr>
          <p:nvPr/>
        </p:nvSpPr>
        <p:spPr>
          <a:xfrm>
            <a:off x="421186" y="1599548"/>
            <a:ext cx="75821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dirty="0"/>
              <a:t>PROJECT HIGHLIGHTS</a:t>
            </a:r>
          </a:p>
        </p:txBody>
      </p:sp>
      <p:sp>
        <p:nvSpPr>
          <p:cNvPr id="12" name="Content Placeholder 8">
            <a:extLst>
              <a:ext uri="{FF2B5EF4-FFF2-40B4-BE49-F238E27FC236}">
                <a16:creationId xmlns:a16="http://schemas.microsoft.com/office/drawing/2014/main" id="{B71CFB45-0A42-4F4C-9763-323640A6EF33}"/>
              </a:ext>
            </a:extLst>
          </p:cNvPr>
          <p:cNvSpPr txBox="1">
            <a:spLocks/>
          </p:cNvSpPr>
          <p:nvPr/>
        </p:nvSpPr>
        <p:spPr>
          <a:xfrm>
            <a:off x="476251" y="2709422"/>
            <a:ext cx="5914610" cy="435730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300" marR="208279" indent="-228600">
              <a:lnSpc>
                <a:spcPct val="110000"/>
              </a:lnSpc>
              <a:spcBef>
                <a:spcPts val="430"/>
              </a:spcBef>
              <a:spcAft>
                <a:spcPts val="600"/>
              </a:spcAft>
              <a:buChar char="•"/>
              <a:tabLst>
                <a:tab pos="241300" algn="l"/>
              </a:tabLst>
            </a:pPr>
            <a:r>
              <a:rPr lang="en-US" sz="2600" spc="-10" dirty="0">
                <a:solidFill>
                  <a:srgbClr val="F5A921"/>
                </a:solidFill>
                <a:latin typeface="FranklinGothic URW Cond Book"/>
                <a:cs typeface="FranklinGothicURWConDem"/>
              </a:rPr>
              <a:t>Short-Term (1-3 Years): </a:t>
            </a:r>
            <a:r>
              <a:rPr lang="en-US" sz="2600" spc="-10" dirty="0">
                <a:latin typeface="FranklinGothic URW Cond Book"/>
                <a:cs typeface="FranklinGothicURWConDem"/>
              </a:rPr>
              <a:t>Land use, urban design, equity, and transportation study to evaluate options for I-175, 4</a:t>
            </a:r>
            <a:r>
              <a:rPr lang="en-US" sz="2600" spc="-10" baseline="30000" dirty="0">
                <a:latin typeface="FranklinGothic URW Cond Book"/>
                <a:cs typeface="FranklinGothicURWConDem"/>
              </a:rPr>
              <a:t>th </a:t>
            </a:r>
            <a:r>
              <a:rPr lang="en-US" sz="2600" spc="-10" dirty="0">
                <a:latin typeface="FranklinGothic URW Cond Book"/>
                <a:cs typeface="FranklinGothicURWConDem"/>
              </a:rPr>
              <a:t>&amp; 5th Ave S</a:t>
            </a:r>
          </a:p>
          <a:p>
            <a:pPr marL="241300" marR="208279" indent="-228600">
              <a:lnSpc>
                <a:spcPct val="110000"/>
              </a:lnSpc>
              <a:spcBef>
                <a:spcPts val="430"/>
              </a:spcBef>
              <a:spcAft>
                <a:spcPts val="600"/>
              </a:spcAft>
              <a:buChar char="•"/>
              <a:tabLst>
                <a:tab pos="241300" algn="l"/>
              </a:tabLst>
            </a:pPr>
            <a:r>
              <a:rPr lang="en-US" sz="2600" spc="-10" dirty="0">
                <a:latin typeface="FranklinGothic URW Cond Book"/>
                <a:cs typeface="FranklinGothicURWConDem"/>
              </a:rPr>
              <a:t>Grass roots effort to evaluate community desires and determine next steps</a:t>
            </a:r>
          </a:p>
          <a:p>
            <a:pPr marL="241300" marR="208279" indent="-228600">
              <a:lnSpc>
                <a:spcPct val="110000"/>
              </a:lnSpc>
              <a:spcBef>
                <a:spcPts val="430"/>
              </a:spcBef>
              <a:spcAft>
                <a:spcPts val="600"/>
              </a:spcAft>
              <a:buChar char="•"/>
              <a:tabLst>
                <a:tab pos="241300" algn="l"/>
              </a:tabLst>
            </a:pPr>
            <a:r>
              <a:rPr lang="en-US" sz="2600" spc="-10" dirty="0">
                <a:latin typeface="FranklinGothic URW Cond Book"/>
                <a:cs typeface="FranklinGothicURWConDem"/>
              </a:rPr>
              <a:t>Study how land can be used if spur is removed/modified (i.e. affordable housing) </a:t>
            </a:r>
          </a:p>
          <a:p>
            <a:pPr marL="241300" marR="208279" indent="-228600">
              <a:lnSpc>
                <a:spcPct val="110000"/>
              </a:lnSpc>
              <a:spcBef>
                <a:spcPts val="430"/>
              </a:spcBef>
              <a:spcAft>
                <a:spcPts val="600"/>
              </a:spcAft>
              <a:buChar char="•"/>
              <a:tabLst>
                <a:tab pos="241300" algn="l"/>
              </a:tabLst>
            </a:pPr>
            <a:r>
              <a:rPr lang="en-US" sz="2600" spc="-10" dirty="0">
                <a:latin typeface="FranklinGothic URW Cond Book"/>
                <a:cs typeface="FranklinGothicURWConDem"/>
              </a:rPr>
              <a:t>Exploring funding opportunities for this next phase</a:t>
            </a:r>
          </a:p>
        </p:txBody>
      </p:sp>
      <p:pic>
        <p:nvPicPr>
          <p:cNvPr id="10" name="Picture 9" descr="Map&#10;&#10;Description automatically generated">
            <a:extLst>
              <a:ext uri="{FF2B5EF4-FFF2-40B4-BE49-F238E27FC236}">
                <a16:creationId xmlns:a16="http://schemas.microsoft.com/office/drawing/2014/main" id="{EC390065-78DB-4B3C-ABD5-04426B9FA5E5}"/>
              </a:ext>
            </a:extLst>
          </p:cNvPr>
          <p:cNvPicPr>
            <a:picLocks noChangeAspect="1"/>
          </p:cNvPicPr>
          <p:nvPr/>
        </p:nvPicPr>
        <p:blipFill rotWithShape="1">
          <a:blip r:embed="rId3">
            <a:extLst>
              <a:ext uri="{28A0092B-C50C-407E-A947-70E740481C1C}">
                <a14:useLocalDpi xmlns:a14="http://schemas.microsoft.com/office/drawing/2010/main" val="0"/>
              </a:ext>
            </a:extLst>
          </a:blip>
          <a:srcRect t="17029" r="21198" b="6452"/>
          <a:stretch/>
        </p:blipFill>
        <p:spPr>
          <a:xfrm>
            <a:off x="6096001" y="1813078"/>
            <a:ext cx="6104520" cy="4066759"/>
          </a:xfrm>
          <a:prstGeom prst="rect">
            <a:avLst/>
          </a:prstGeom>
        </p:spPr>
      </p:pic>
    </p:spTree>
    <p:extLst>
      <p:ext uri="{BB962C8B-B14F-4D97-AF65-F5344CB8AC3E}">
        <p14:creationId xmlns:p14="http://schemas.microsoft.com/office/powerpoint/2010/main" val="2247971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F202F-00D5-4D7C-9990-B1DF7E9724EB}"/>
              </a:ext>
            </a:extLst>
          </p:cNvPr>
          <p:cNvSpPr/>
          <p:nvPr/>
        </p:nvSpPr>
        <p:spPr>
          <a:xfrm>
            <a:off x="-195309" y="273985"/>
            <a:ext cx="9623394" cy="1065321"/>
          </a:xfrm>
          <a:prstGeom prst="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18</a:t>
            </a:fld>
            <a:endParaRPr lang="en-US"/>
          </a:p>
        </p:txBody>
      </p:sp>
      <p:sp>
        <p:nvSpPr>
          <p:cNvPr id="175" name="Rectangle 174">
            <a:extLst>
              <a:ext uri="{FF2B5EF4-FFF2-40B4-BE49-F238E27FC236}">
                <a16:creationId xmlns:a16="http://schemas.microsoft.com/office/drawing/2014/main" id="{5EADE5DD-DFDB-4646-8876-5C204E913744}"/>
              </a:ext>
            </a:extLst>
          </p:cNvPr>
          <p:cNvSpPr/>
          <p:nvPr/>
        </p:nvSpPr>
        <p:spPr>
          <a:xfrm>
            <a:off x="629347" y="1189067"/>
            <a:ext cx="11506200" cy="605272"/>
          </a:xfrm>
          <a:prstGeom prst="rect">
            <a:avLst/>
          </a:prstGeom>
          <a:solidFill>
            <a:srgbClr val="F5A921"/>
          </a:solidFill>
          <a:ln>
            <a:solidFill>
              <a:srgbClr val="F5A92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6" name="Title 1">
            <a:extLst>
              <a:ext uri="{FF2B5EF4-FFF2-40B4-BE49-F238E27FC236}">
                <a16:creationId xmlns:a16="http://schemas.microsoft.com/office/drawing/2014/main" id="{EADBE8F2-4615-432A-9A84-FF33370D752F}"/>
              </a:ext>
            </a:extLst>
          </p:cNvPr>
          <p:cNvSpPr txBox="1">
            <a:spLocks/>
          </p:cNvSpPr>
          <p:nvPr/>
        </p:nvSpPr>
        <p:spPr>
          <a:xfrm>
            <a:off x="97971" y="163160"/>
            <a:ext cx="119960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sz="3600" dirty="0">
                <a:solidFill>
                  <a:schemeClr val="bg1"/>
                </a:solidFill>
              </a:rPr>
              <a:t>RECONNECTING COMMUNITIES PILOT PROGRAM</a:t>
            </a:r>
          </a:p>
        </p:txBody>
      </p:sp>
      <p:sp>
        <p:nvSpPr>
          <p:cNvPr id="12" name="Content Placeholder 8">
            <a:extLst>
              <a:ext uri="{FF2B5EF4-FFF2-40B4-BE49-F238E27FC236}">
                <a16:creationId xmlns:a16="http://schemas.microsoft.com/office/drawing/2014/main" id="{B71CFB45-0A42-4F4C-9763-323640A6EF33}"/>
              </a:ext>
            </a:extLst>
          </p:cNvPr>
          <p:cNvSpPr txBox="1">
            <a:spLocks/>
          </p:cNvSpPr>
          <p:nvPr/>
        </p:nvSpPr>
        <p:spPr>
          <a:xfrm>
            <a:off x="504825" y="1971675"/>
            <a:ext cx="11506200" cy="40367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300" marR="208279" indent="-228600">
              <a:lnSpc>
                <a:spcPct val="110000"/>
              </a:lnSpc>
              <a:spcBef>
                <a:spcPts val="430"/>
              </a:spcBef>
              <a:spcAft>
                <a:spcPts val="600"/>
              </a:spcAft>
              <a:buChar char="•"/>
              <a:tabLst>
                <a:tab pos="241300" algn="l"/>
              </a:tabLst>
            </a:pPr>
            <a:r>
              <a:rPr lang="en-US" sz="2600" spc="-10" dirty="0">
                <a:solidFill>
                  <a:srgbClr val="F5A921"/>
                </a:solidFill>
                <a:latin typeface="FranklinGothic URW Cond Book"/>
              </a:rPr>
              <a:t>Purpose: </a:t>
            </a:r>
            <a:r>
              <a:rPr lang="en-US" sz="2600" spc="-10" dirty="0">
                <a:solidFill>
                  <a:srgbClr val="53A7DD"/>
                </a:solidFill>
                <a:latin typeface="FranklinGothic URW Cond Book"/>
              </a:rPr>
              <a:t>reconnect communities through the removal, modification, or mitigation of barriers such as transportation facilities that separate communities and impact mobility and accessibility</a:t>
            </a:r>
          </a:p>
          <a:p>
            <a:pPr marL="241300" marR="208279" indent="-228600">
              <a:lnSpc>
                <a:spcPct val="110000"/>
              </a:lnSpc>
              <a:spcBef>
                <a:spcPts val="430"/>
              </a:spcBef>
              <a:spcAft>
                <a:spcPts val="600"/>
              </a:spcAft>
              <a:buChar char="•"/>
              <a:tabLst>
                <a:tab pos="241300" algn="l"/>
              </a:tabLst>
            </a:pPr>
            <a:r>
              <a:rPr lang="en-US" sz="2600" spc="-10" dirty="0">
                <a:solidFill>
                  <a:srgbClr val="F5A921"/>
                </a:solidFill>
                <a:latin typeface="FranklinGothic URW Cond Book"/>
              </a:rPr>
              <a:t>Funding Mechanism: </a:t>
            </a:r>
            <a:r>
              <a:rPr lang="en-US" sz="2600" spc="-10" dirty="0">
                <a:solidFill>
                  <a:srgbClr val="53A7DD"/>
                </a:solidFill>
                <a:latin typeface="FranklinGothic URW Cond Book"/>
              </a:rPr>
              <a:t>Competitive Grant  </a:t>
            </a:r>
          </a:p>
          <a:p>
            <a:pPr marL="241300" marR="208279" indent="-228600">
              <a:lnSpc>
                <a:spcPct val="110000"/>
              </a:lnSpc>
              <a:spcBef>
                <a:spcPts val="430"/>
              </a:spcBef>
              <a:spcAft>
                <a:spcPts val="600"/>
              </a:spcAft>
              <a:buFont typeface="Arial" panose="020B0604020202020204" pitchFamily="34" charset="0"/>
              <a:buChar char="•"/>
              <a:tabLst>
                <a:tab pos="241300" algn="l"/>
              </a:tabLst>
            </a:pPr>
            <a:r>
              <a:rPr lang="en-US" sz="2600" spc="-10" dirty="0">
                <a:solidFill>
                  <a:srgbClr val="F5A921"/>
                </a:solidFill>
                <a:latin typeface="FranklinGothic URW Cond Book"/>
                <a:cs typeface="FranklinGothicURWConDem"/>
              </a:rPr>
              <a:t>Funding Amount: </a:t>
            </a:r>
            <a:r>
              <a:rPr lang="en-US" sz="2600" spc="-10" dirty="0">
                <a:solidFill>
                  <a:srgbClr val="53A7DD"/>
                </a:solidFill>
                <a:latin typeface="FranklinGothic URW Cond Book"/>
                <a:cs typeface="FranklinGothicURWConDem"/>
              </a:rPr>
              <a:t>$1,000,000,000 - </a:t>
            </a:r>
            <a:r>
              <a:rPr lang="en-US" sz="2200" spc="-10" dirty="0">
                <a:solidFill>
                  <a:srgbClr val="53A7DD"/>
                </a:solidFill>
                <a:latin typeface="FranklinGothic URW Cond Book"/>
              </a:rPr>
              <a:t>construction; planning </a:t>
            </a:r>
          </a:p>
          <a:p>
            <a:pPr marL="182880" marR="208279" indent="-274320">
              <a:lnSpc>
                <a:spcPct val="110000"/>
              </a:lnSpc>
              <a:spcBef>
                <a:spcPts val="430"/>
              </a:spcBef>
              <a:spcAft>
                <a:spcPts val="600"/>
              </a:spcAft>
              <a:buFont typeface="Arial" panose="020B0604020202020204" pitchFamily="34" charset="0"/>
              <a:buChar char="•"/>
              <a:tabLst>
                <a:tab pos="241300" algn="l"/>
              </a:tabLst>
            </a:pPr>
            <a:r>
              <a:rPr lang="en-US" sz="2600" spc="-10" dirty="0">
                <a:solidFill>
                  <a:srgbClr val="F5A921"/>
                </a:solidFill>
                <a:latin typeface="FranklinGothic URW Cond Book"/>
              </a:rPr>
              <a:t>Notice of Funding Availability to be issued TBD </a:t>
            </a:r>
          </a:p>
          <a:p>
            <a:pPr marL="927100" marR="208279" lvl="1">
              <a:lnSpc>
                <a:spcPct val="110000"/>
              </a:lnSpc>
              <a:spcBef>
                <a:spcPts val="430"/>
              </a:spcBef>
              <a:spcAft>
                <a:spcPts val="600"/>
              </a:spcAft>
              <a:tabLst>
                <a:tab pos="241300" algn="l"/>
              </a:tabLst>
            </a:pPr>
            <a:endParaRPr lang="en-US" sz="2200" spc="-10" dirty="0">
              <a:solidFill>
                <a:srgbClr val="F5A921"/>
              </a:solidFill>
              <a:latin typeface="FranklinGothic URW Cond Book"/>
            </a:endParaRPr>
          </a:p>
        </p:txBody>
      </p:sp>
      <p:sp>
        <p:nvSpPr>
          <p:cNvPr id="7" name="TextBox 6">
            <a:extLst>
              <a:ext uri="{FF2B5EF4-FFF2-40B4-BE49-F238E27FC236}">
                <a16:creationId xmlns:a16="http://schemas.microsoft.com/office/drawing/2014/main" id="{F1A97C8E-5173-43A6-8A81-E8D18B3F394B}"/>
              </a:ext>
            </a:extLst>
          </p:cNvPr>
          <p:cNvSpPr txBox="1"/>
          <p:nvPr/>
        </p:nvSpPr>
        <p:spPr>
          <a:xfrm>
            <a:off x="200026" y="6385023"/>
            <a:ext cx="4562474" cy="307777"/>
          </a:xfrm>
          <a:prstGeom prst="rect">
            <a:avLst/>
          </a:prstGeom>
          <a:noFill/>
        </p:spPr>
        <p:txBody>
          <a:bodyPr wrap="square" rtlCol="0">
            <a:spAutoFit/>
          </a:bodyPr>
          <a:lstStyle/>
          <a:p>
            <a:r>
              <a:rPr lang="en-US" sz="1400" dirty="0"/>
              <a:t>Source: USDOT Upcoming NOFA Announcements, 2022</a:t>
            </a:r>
          </a:p>
        </p:txBody>
      </p:sp>
    </p:spTree>
    <p:extLst>
      <p:ext uri="{BB962C8B-B14F-4D97-AF65-F5344CB8AC3E}">
        <p14:creationId xmlns:p14="http://schemas.microsoft.com/office/powerpoint/2010/main" val="1767731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F202F-00D5-4D7C-9990-B1DF7E9724EB}"/>
              </a:ext>
            </a:extLst>
          </p:cNvPr>
          <p:cNvSpPr/>
          <p:nvPr/>
        </p:nvSpPr>
        <p:spPr>
          <a:xfrm>
            <a:off x="-195309" y="273985"/>
            <a:ext cx="9623394" cy="1065321"/>
          </a:xfrm>
          <a:prstGeom prst="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a:xfrm>
            <a:off x="838200" y="143863"/>
            <a:ext cx="10515600" cy="1325563"/>
          </a:xfrm>
        </p:spPr>
        <p:txBody>
          <a:bodyPr/>
          <a:lstStyle/>
          <a:p>
            <a:r>
              <a:rPr lang="en-US" dirty="0">
                <a:solidFill>
                  <a:schemeClr val="bg1"/>
                </a:solidFill>
              </a:rPr>
              <a:t>Priority One Project</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19</a:t>
            </a:fld>
            <a:endParaRPr lang="en-US"/>
          </a:p>
        </p:txBody>
      </p:sp>
      <p:sp>
        <p:nvSpPr>
          <p:cNvPr id="175" name="Rectangle 174">
            <a:extLst>
              <a:ext uri="{FF2B5EF4-FFF2-40B4-BE49-F238E27FC236}">
                <a16:creationId xmlns:a16="http://schemas.microsoft.com/office/drawing/2014/main" id="{5EADE5DD-DFDB-4646-8876-5C204E913744}"/>
              </a:ext>
            </a:extLst>
          </p:cNvPr>
          <p:cNvSpPr/>
          <p:nvPr/>
        </p:nvSpPr>
        <p:spPr>
          <a:xfrm>
            <a:off x="629347" y="1189067"/>
            <a:ext cx="11506200" cy="605272"/>
          </a:xfrm>
          <a:prstGeom prst="rect">
            <a:avLst/>
          </a:prstGeom>
          <a:solidFill>
            <a:srgbClr val="F5A921"/>
          </a:solidFill>
          <a:ln>
            <a:solidFill>
              <a:srgbClr val="F5A92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6" name="Title 1">
            <a:extLst>
              <a:ext uri="{FF2B5EF4-FFF2-40B4-BE49-F238E27FC236}">
                <a16:creationId xmlns:a16="http://schemas.microsoft.com/office/drawing/2014/main" id="{EADBE8F2-4615-432A-9A84-FF33370D752F}"/>
              </a:ext>
            </a:extLst>
          </p:cNvPr>
          <p:cNvSpPr txBox="1">
            <a:spLocks/>
          </p:cNvSpPr>
          <p:nvPr/>
        </p:nvSpPr>
        <p:spPr>
          <a:xfrm>
            <a:off x="838200" y="849602"/>
            <a:ext cx="119960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sz="3600" dirty="0">
                <a:solidFill>
                  <a:schemeClr val="bg1"/>
                </a:solidFill>
              </a:rPr>
              <a:t>I-175 Corridor Modifications</a:t>
            </a:r>
          </a:p>
        </p:txBody>
      </p:sp>
      <p:sp>
        <p:nvSpPr>
          <p:cNvPr id="11" name="Title 1">
            <a:extLst>
              <a:ext uri="{FF2B5EF4-FFF2-40B4-BE49-F238E27FC236}">
                <a16:creationId xmlns:a16="http://schemas.microsoft.com/office/drawing/2014/main" id="{9B09182C-6FB2-4007-9AB6-944B8C6A3560}"/>
              </a:ext>
            </a:extLst>
          </p:cNvPr>
          <p:cNvSpPr txBox="1">
            <a:spLocks/>
          </p:cNvSpPr>
          <p:nvPr/>
        </p:nvSpPr>
        <p:spPr>
          <a:xfrm>
            <a:off x="421186" y="1599548"/>
            <a:ext cx="75821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dirty="0"/>
              <a:t>PROJECT HIGHLIGHTS</a:t>
            </a:r>
          </a:p>
        </p:txBody>
      </p:sp>
      <p:sp>
        <p:nvSpPr>
          <p:cNvPr id="12" name="Content Placeholder 8">
            <a:extLst>
              <a:ext uri="{FF2B5EF4-FFF2-40B4-BE49-F238E27FC236}">
                <a16:creationId xmlns:a16="http://schemas.microsoft.com/office/drawing/2014/main" id="{B71CFB45-0A42-4F4C-9763-323640A6EF33}"/>
              </a:ext>
            </a:extLst>
          </p:cNvPr>
          <p:cNvSpPr txBox="1">
            <a:spLocks/>
          </p:cNvSpPr>
          <p:nvPr/>
        </p:nvSpPr>
        <p:spPr>
          <a:xfrm>
            <a:off x="476250" y="2709423"/>
            <a:ext cx="6131027" cy="388100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300" marR="208279" indent="-228600">
              <a:lnSpc>
                <a:spcPct val="110000"/>
              </a:lnSpc>
              <a:spcBef>
                <a:spcPts val="430"/>
              </a:spcBef>
              <a:spcAft>
                <a:spcPts val="600"/>
              </a:spcAft>
              <a:buChar char="•"/>
              <a:tabLst>
                <a:tab pos="241300" algn="l"/>
              </a:tabLst>
            </a:pPr>
            <a:r>
              <a:rPr lang="en-US" sz="2600" spc="-10" dirty="0">
                <a:solidFill>
                  <a:srgbClr val="2E3790"/>
                </a:solidFill>
                <a:latin typeface="FranklinGothic URW Cond Book"/>
                <a:cs typeface="FranklinGothicURWConDem"/>
              </a:rPr>
              <a:t>Mid-Term (4-6 Years): </a:t>
            </a:r>
            <a:r>
              <a:rPr lang="en-US" sz="2600" spc="-10" dirty="0">
                <a:latin typeface="FranklinGothic URW Cond Book"/>
                <a:cs typeface="FranklinGothicURWConDem"/>
              </a:rPr>
              <a:t>PD&amp;E Study to evaluate options for I-175, I-275 ramps, 4</a:t>
            </a:r>
            <a:r>
              <a:rPr lang="en-US" sz="2600" spc="-10" baseline="30000" dirty="0">
                <a:latin typeface="FranklinGothic URW Cond Book"/>
                <a:cs typeface="FranklinGothicURWConDem"/>
              </a:rPr>
              <a:t>th </a:t>
            </a:r>
            <a:r>
              <a:rPr lang="en-US" sz="2600" spc="-10" dirty="0">
                <a:latin typeface="FranklinGothic URW Cond Book"/>
                <a:cs typeface="FranklinGothicURWConDem"/>
              </a:rPr>
              <a:t>&amp; 5</a:t>
            </a:r>
            <a:r>
              <a:rPr lang="en-US" sz="2600" spc="-10" baseline="30000" dirty="0">
                <a:latin typeface="FranklinGothic URW Cond Book"/>
                <a:cs typeface="FranklinGothicURWConDem"/>
              </a:rPr>
              <a:t>th</a:t>
            </a:r>
            <a:r>
              <a:rPr lang="en-US" sz="2600" spc="-10" dirty="0">
                <a:latin typeface="FranklinGothic URW Cond Book"/>
                <a:cs typeface="FranklinGothicURWConDem"/>
              </a:rPr>
              <a:t> Ave S, &amp; Trop site connections</a:t>
            </a:r>
          </a:p>
          <a:p>
            <a:pPr marL="241300" marR="208279" indent="-228600">
              <a:lnSpc>
                <a:spcPct val="110000"/>
              </a:lnSpc>
              <a:spcBef>
                <a:spcPts val="430"/>
              </a:spcBef>
              <a:spcAft>
                <a:spcPts val="600"/>
              </a:spcAft>
              <a:buChar char="•"/>
              <a:tabLst>
                <a:tab pos="241300" algn="l"/>
              </a:tabLst>
            </a:pPr>
            <a:r>
              <a:rPr lang="en-US" sz="2600" spc="-10" dirty="0">
                <a:solidFill>
                  <a:srgbClr val="2E3790"/>
                </a:solidFill>
                <a:latin typeface="FranklinGothic URW Cond Book"/>
                <a:cs typeface="FranklinGothicURWConDem"/>
              </a:rPr>
              <a:t>Other Mid Term Actions Include: </a:t>
            </a:r>
          </a:p>
          <a:p>
            <a:pPr marL="927100" marR="208279" lvl="1">
              <a:lnSpc>
                <a:spcPct val="110000"/>
              </a:lnSpc>
              <a:spcBef>
                <a:spcPts val="430"/>
              </a:spcBef>
              <a:spcAft>
                <a:spcPts val="600"/>
              </a:spcAft>
              <a:tabLst>
                <a:tab pos="241300" algn="l"/>
              </a:tabLst>
            </a:pPr>
            <a:r>
              <a:rPr lang="en-US" sz="1800" b="1" i="0" u="none" strike="noStrike" baseline="0" dirty="0">
                <a:solidFill>
                  <a:srgbClr val="53A7DD"/>
                </a:solidFill>
                <a:latin typeface="FranklinGothicURWConDem"/>
              </a:rPr>
              <a:t>I-175 Land Disposition Strategy </a:t>
            </a:r>
          </a:p>
          <a:p>
            <a:pPr marL="927100" marR="208279" lvl="1">
              <a:lnSpc>
                <a:spcPct val="110000"/>
              </a:lnSpc>
              <a:spcBef>
                <a:spcPts val="430"/>
              </a:spcBef>
              <a:spcAft>
                <a:spcPts val="600"/>
              </a:spcAft>
              <a:tabLst>
                <a:tab pos="241300" algn="l"/>
              </a:tabLst>
            </a:pPr>
            <a:r>
              <a:rPr lang="en-US" sz="1800" b="1" dirty="0">
                <a:solidFill>
                  <a:srgbClr val="53A7DD"/>
                </a:solidFill>
                <a:latin typeface="FranklinGothicURWConDem"/>
              </a:rPr>
              <a:t>4th/5th Ave S Two-Way Conversion Study</a:t>
            </a:r>
          </a:p>
          <a:p>
            <a:pPr marL="927100" marR="208279" lvl="1">
              <a:lnSpc>
                <a:spcPct val="110000"/>
              </a:lnSpc>
              <a:spcBef>
                <a:spcPts val="430"/>
              </a:spcBef>
              <a:spcAft>
                <a:spcPts val="600"/>
              </a:spcAft>
              <a:tabLst>
                <a:tab pos="241300" algn="l"/>
              </a:tabLst>
            </a:pPr>
            <a:r>
              <a:rPr lang="en-US" sz="1800" b="1" i="0" u="none" strike="noStrike" baseline="0" dirty="0">
                <a:solidFill>
                  <a:srgbClr val="53A7DD"/>
                </a:solidFill>
                <a:latin typeface="FranklinGothicURWConDem"/>
              </a:rPr>
              <a:t>I-175 Interchange Modification Analysis</a:t>
            </a:r>
          </a:p>
          <a:p>
            <a:pPr marL="365760" marR="208279" indent="-342900">
              <a:lnSpc>
                <a:spcPct val="110000"/>
              </a:lnSpc>
              <a:spcBef>
                <a:spcPts val="430"/>
              </a:spcBef>
              <a:spcAft>
                <a:spcPts val="600"/>
              </a:spcAft>
              <a:buFont typeface="Arial" panose="020B0604020202020204" pitchFamily="34" charset="0"/>
              <a:buChar char="•"/>
              <a:tabLst>
                <a:tab pos="241300" algn="l"/>
              </a:tabLst>
            </a:pPr>
            <a:r>
              <a:rPr lang="en-US" sz="2600" spc="-10" dirty="0">
                <a:solidFill>
                  <a:srgbClr val="343435"/>
                </a:solidFill>
                <a:latin typeface="FranklinGothic URW Cond Book"/>
              </a:rPr>
              <a:t>Long Term (7-14 Years): Design &amp; Engineering, ROW &amp; Construction</a:t>
            </a:r>
          </a:p>
        </p:txBody>
      </p:sp>
      <p:pic>
        <p:nvPicPr>
          <p:cNvPr id="10" name="Picture 9" descr="Map&#10;&#10;Description automatically generated">
            <a:extLst>
              <a:ext uri="{FF2B5EF4-FFF2-40B4-BE49-F238E27FC236}">
                <a16:creationId xmlns:a16="http://schemas.microsoft.com/office/drawing/2014/main" id="{EC390065-78DB-4B3C-ABD5-04426B9FA5E5}"/>
              </a:ext>
            </a:extLst>
          </p:cNvPr>
          <p:cNvPicPr>
            <a:picLocks noChangeAspect="1"/>
          </p:cNvPicPr>
          <p:nvPr/>
        </p:nvPicPr>
        <p:blipFill rotWithShape="1">
          <a:blip r:embed="rId3">
            <a:extLst>
              <a:ext uri="{28A0092B-C50C-407E-A947-70E740481C1C}">
                <a14:useLocalDpi xmlns:a14="http://schemas.microsoft.com/office/drawing/2010/main" val="0"/>
              </a:ext>
            </a:extLst>
          </a:blip>
          <a:srcRect t="17029" r="21198" b="6452"/>
          <a:stretch/>
        </p:blipFill>
        <p:spPr>
          <a:xfrm>
            <a:off x="6233651" y="1813079"/>
            <a:ext cx="5966869" cy="3975058"/>
          </a:xfrm>
          <a:prstGeom prst="rect">
            <a:avLst/>
          </a:prstGeom>
        </p:spPr>
      </p:pic>
    </p:spTree>
    <p:extLst>
      <p:ext uri="{BB962C8B-B14F-4D97-AF65-F5344CB8AC3E}">
        <p14:creationId xmlns:p14="http://schemas.microsoft.com/office/powerpoint/2010/main" val="2839679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548523-1EA9-4041-8F4A-BF964004A1E3}" type="slidenum">
              <a:rPr lang="en-US" smtClean="0"/>
              <a:t>2</a:t>
            </a:fld>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4003" b="789"/>
          <a:stretch/>
        </p:blipFill>
        <p:spPr>
          <a:xfrm>
            <a:off x="-1" y="0"/>
            <a:ext cx="12203001" cy="6930190"/>
          </a:xfrm>
          <a:prstGeom prst="rect">
            <a:avLst/>
          </a:prstGeom>
        </p:spPr>
      </p:pic>
      <p:sp>
        <p:nvSpPr>
          <p:cNvPr id="4" name="Title 1"/>
          <p:cNvSpPr txBox="1">
            <a:spLocks/>
          </p:cNvSpPr>
          <p:nvPr/>
        </p:nvSpPr>
        <p:spPr>
          <a:xfrm>
            <a:off x="506185" y="336318"/>
            <a:ext cx="3230443" cy="70982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dirty="0"/>
              <a:t>AGENDA</a:t>
            </a:r>
          </a:p>
        </p:txBody>
      </p:sp>
      <p:grpSp>
        <p:nvGrpSpPr>
          <p:cNvPr id="6" name="Group 5"/>
          <p:cNvGrpSpPr/>
          <p:nvPr/>
        </p:nvGrpSpPr>
        <p:grpSpPr>
          <a:xfrm>
            <a:off x="279638" y="939814"/>
            <a:ext cx="2830600" cy="179891"/>
            <a:chOff x="447574" y="1371600"/>
            <a:chExt cx="2830600" cy="179891"/>
          </a:xfrm>
        </p:grpSpPr>
        <p:cxnSp>
          <p:nvCxnSpPr>
            <p:cNvPr id="7" name="Straight Arrow Connector 6"/>
            <p:cNvCxnSpPr/>
            <p:nvPr/>
          </p:nvCxnSpPr>
          <p:spPr>
            <a:xfrm>
              <a:off x="626414" y="1461545"/>
              <a:ext cx="2651760" cy="0"/>
            </a:xfrm>
            <a:prstGeom prst="straightConnector1">
              <a:avLst/>
            </a:prstGeom>
            <a:ln w="28575">
              <a:solidFill>
                <a:schemeClr val="bg1"/>
              </a:solidFill>
              <a:headEnd w="sm" len="sm"/>
              <a:tailEnd type="triangle" w="lg"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47574" y="1371600"/>
              <a:ext cx="179891" cy="17989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6803676" y="267045"/>
            <a:ext cx="5095857" cy="4895884"/>
            <a:chOff x="6803676" y="283562"/>
            <a:chExt cx="5095857" cy="4895884"/>
          </a:xfrm>
        </p:grpSpPr>
        <p:sp>
          <p:nvSpPr>
            <p:cNvPr id="5" name="Content Placeholder 2"/>
            <p:cNvSpPr txBox="1">
              <a:spLocks/>
            </p:cNvSpPr>
            <p:nvPr/>
          </p:nvSpPr>
          <p:spPr>
            <a:xfrm>
              <a:off x="7493783" y="283562"/>
              <a:ext cx="4405750" cy="489588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b="0" dirty="0">
                  <a:solidFill>
                    <a:schemeClr val="accent1"/>
                  </a:solidFill>
                </a:rPr>
                <a:t>Welcome</a:t>
              </a:r>
            </a:p>
            <a:p>
              <a:pPr>
                <a:lnSpc>
                  <a:spcPct val="150000"/>
                </a:lnSpc>
              </a:pPr>
              <a:r>
                <a:rPr lang="en-US" b="0" dirty="0">
                  <a:solidFill>
                    <a:schemeClr val="accent1"/>
                  </a:solidFill>
                </a:rPr>
                <a:t>Study Overview</a:t>
              </a:r>
            </a:p>
            <a:p>
              <a:pPr>
                <a:lnSpc>
                  <a:spcPct val="150000"/>
                </a:lnSpc>
              </a:pPr>
              <a:r>
                <a:rPr lang="en-US" b="0" dirty="0">
                  <a:solidFill>
                    <a:schemeClr val="accent1"/>
                  </a:solidFill>
                </a:rPr>
                <a:t>Project by Project</a:t>
              </a:r>
            </a:p>
            <a:p>
              <a:pPr>
                <a:lnSpc>
                  <a:spcPct val="150000"/>
                </a:lnSpc>
              </a:pPr>
              <a:r>
                <a:rPr lang="en-US" b="0" dirty="0">
                  <a:solidFill>
                    <a:schemeClr val="accent1"/>
                  </a:solidFill>
                  <a:latin typeface="Franklin Gothic Book"/>
                </a:rPr>
                <a:t>Wrap-Up &amp; Next Steps</a:t>
              </a:r>
              <a:endParaRPr lang="en-US" b="0" dirty="0">
                <a:solidFill>
                  <a:schemeClr val="accent1"/>
                </a:solidFill>
              </a:endParaRPr>
            </a:p>
            <a:p>
              <a:pPr>
                <a:lnSpc>
                  <a:spcPct val="150000"/>
                </a:lnSpc>
              </a:pPr>
              <a:endParaRPr lang="en-US" sz="1400" b="0" dirty="0">
                <a:solidFill>
                  <a:schemeClr val="accent1"/>
                </a:solidFill>
              </a:endParaRPr>
            </a:p>
          </p:txBody>
        </p:sp>
        <p:grpSp>
          <p:nvGrpSpPr>
            <p:cNvPr id="28" name="Group 27"/>
            <p:cNvGrpSpPr/>
            <p:nvPr/>
          </p:nvGrpSpPr>
          <p:grpSpPr>
            <a:xfrm>
              <a:off x="6803676" y="457108"/>
              <a:ext cx="677067" cy="482706"/>
              <a:chOff x="6782080" y="457108"/>
              <a:chExt cx="677067" cy="482706"/>
            </a:xfrm>
          </p:grpSpPr>
          <p:sp>
            <p:nvSpPr>
              <p:cNvPr id="9" name="Title 1"/>
              <p:cNvSpPr txBox="1">
                <a:spLocks/>
              </p:cNvSpPr>
              <p:nvPr/>
            </p:nvSpPr>
            <p:spPr>
              <a:xfrm>
                <a:off x="6825271" y="457108"/>
                <a:ext cx="590685" cy="401633"/>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pPr algn="ctr"/>
                <a:r>
                  <a:rPr lang="en-US" sz="3600" dirty="0"/>
                  <a:t>01</a:t>
                </a:r>
              </a:p>
            </p:txBody>
          </p:sp>
          <p:cxnSp>
            <p:nvCxnSpPr>
              <p:cNvPr id="11" name="Straight Connector 10"/>
              <p:cNvCxnSpPr/>
              <p:nvPr/>
            </p:nvCxnSpPr>
            <p:spPr>
              <a:xfrm>
                <a:off x="6782080" y="939814"/>
                <a:ext cx="6770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6803676" y="1241988"/>
              <a:ext cx="677067" cy="482706"/>
              <a:chOff x="6782080" y="457108"/>
              <a:chExt cx="677067" cy="482706"/>
            </a:xfrm>
          </p:grpSpPr>
          <p:sp>
            <p:nvSpPr>
              <p:cNvPr id="30" name="Title 1"/>
              <p:cNvSpPr txBox="1">
                <a:spLocks/>
              </p:cNvSpPr>
              <p:nvPr/>
            </p:nvSpPr>
            <p:spPr>
              <a:xfrm>
                <a:off x="6825271" y="457108"/>
                <a:ext cx="590685" cy="401633"/>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pPr algn="ctr"/>
                <a:r>
                  <a:rPr lang="en-US" sz="3600" dirty="0"/>
                  <a:t>02</a:t>
                </a:r>
              </a:p>
            </p:txBody>
          </p:sp>
          <p:cxnSp>
            <p:nvCxnSpPr>
              <p:cNvPr id="31" name="Straight Connector 30"/>
              <p:cNvCxnSpPr/>
              <p:nvPr/>
            </p:nvCxnSpPr>
            <p:spPr>
              <a:xfrm>
                <a:off x="6782080" y="939814"/>
                <a:ext cx="6770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6803676" y="2026868"/>
              <a:ext cx="677067" cy="482706"/>
              <a:chOff x="6782080" y="457108"/>
              <a:chExt cx="677067" cy="482706"/>
            </a:xfrm>
          </p:grpSpPr>
          <p:sp>
            <p:nvSpPr>
              <p:cNvPr id="33" name="Title 1"/>
              <p:cNvSpPr txBox="1">
                <a:spLocks/>
              </p:cNvSpPr>
              <p:nvPr/>
            </p:nvSpPr>
            <p:spPr>
              <a:xfrm>
                <a:off x="6825271" y="457108"/>
                <a:ext cx="590685" cy="401633"/>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pPr algn="ctr"/>
                <a:r>
                  <a:rPr lang="en-US" sz="3600" dirty="0"/>
                  <a:t>03</a:t>
                </a:r>
              </a:p>
            </p:txBody>
          </p:sp>
          <p:cxnSp>
            <p:nvCxnSpPr>
              <p:cNvPr id="34" name="Straight Connector 33"/>
              <p:cNvCxnSpPr/>
              <p:nvPr/>
            </p:nvCxnSpPr>
            <p:spPr>
              <a:xfrm>
                <a:off x="6782080" y="939814"/>
                <a:ext cx="6770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803676" y="2811748"/>
              <a:ext cx="677067" cy="482706"/>
              <a:chOff x="6782080" y="457108"/>
              <a:chExt cx="677067" cy="482706"/>
            </a:xfrm>
          </p:grpSpPr>
          <p:sp>
            <p:nvSpPr>
              <p:cNvPr id="36" name="Title 1"/>
              <p:cNvSpPr txBox="1">
                <a:spLocks/>
              </p:cNvSpPr>
              <p:nvPr/>
            </p:nvSpPr>
            <p:spPr>
              <a:xfrm>
                <a:off x="6825271" y="457108"/>
                <a:ext cx="590685" cy="401633"/>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pPr algn="ctr"/>
                <a:r>
                  <a:rPr lang="en-US" sz="3600" dirty="0"/>
                  <a:t>04</a:t>
                </a:r>
              </a:p>
            </p:txBody>
          </p:sp>
          <p:cxnSp>
            <p:nvCxnSpPr>
              <p:cNvPr id="37" name="Straight Connector 36"/>
              <p:cNvCxnSpPr/>
              <p:nvPr/>
            </p:nvCxnSpPr>
            <p:spPr>
              <a:xfrm>
                <a:off x="6782080" y="939814"/>
                <a:ext cx="67706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9" name="Title 1"/>
            <p:cNvSpPr txBox="1">
              <a:spLocks/>
            </p:cNvSpPr>
            <p:nvPr/>
          </p:nvSpPr>
          <p:spPr>
            <a:xfrm>
              <a:off x="6846867" y="3596628"/>
              <a:ext cx="590685" cy="401633"/>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pPr algn="ctr"/>
              <a:endParaRPr lang="en-US" sz="3600" dirty="0"/>
            </a:p>
          </p:txBody>
        </p:sp>
      </p:grpSp>
    </p:spTree>
    <p:extLst>
      <p:ext uri="{BB962C8B-B14F-4D97-AF65-F5344CB8AC3E}">
        <p14:creationId xmlns:p14="http://schemas.microsoft.com/office/powerpoint/2010/main" val="2195841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54CD252B-0DE8-49B3-B411-4567BC66F3E3}"/>
              </a:ext>
            </a:extLst>
          </p:cNvPr>
          <p:cNvPicPr>
            <a:picLocks noChangeAspect="1"/>
          </p:cNvPicPr>
          <p:nvPr/>
        </p:nvPicPr>
        <p:blipFill rotWithShape="1">
          <a:blip r:embed="rId2">
            <a:extLst>
              <a:ext uri="{28A0092B-C50C-407E-A947-70E740481C1C}">
                <a14:useLocalDpi xmlns:a14="http://schemas.microsoft.com/office/drawing/2010/main" val="0"/>
              </a:ext>
            </a:extLst>
          </a:blip>
          <a:srcRect r="-1" b="12854"/>
          <a:stretch/>
        </p:blipFill>
        <p:spPr>
          <a:xfrm>
            <a:off x="321733" y="321733"/>
            <a:ext cx="11548534" cy="6214534"/>
          </a:xfrm>
          <a:prstGeom prst="rect">
            <a:avLst/>
          </a:prstGeom>
        </p:spPr>
      </p:pic>
      <p:sp>
        <p:nvSpPr>
          <p:cNvPr id="2" name="Slide Number Placeholder 1">
            <a:extLst>
              <a:ext uri="{FF2B5EF4-FFF2-40B4-BE49-F238E27FC236}">
                <a16:creationId xmlns:a16="http://schemas.microsoft.com/office/drawing/2014/main" id="{104C4E03-3DC2-4678-8A51-FB6CA633C21A}"/>
              </a:ext>
            </a:extLst>
          </p:cNvPr>
          <p:cNvSpPr>
            <a:spLocks noGrp="1"/>
          </p:cNvSpPr>
          <p:nvPr>
            <p:ph type="sldNum" sz="quarter" idx="12"/>
          </p:nvPr>
        </p:nvSpPr>
        <p:spPr>
          <a:xfrm>
            <a:off x="8610600" y="651539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AF548523-1EA9-4041-8F4A-BF964004A1E3}" type="slidenum">
              <a:rPr kumimoji="0" lang="en-US"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20</a:t>
            </a:fld>
            <a:endParaRPr kumimoji="0" lang="en-US"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0956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64C2FEFC-521A-464F-B19D-BC9EC4C68187}"/>
              </a:ext>
            </a:extLst>
          </p:cNvPr>
          <p:cNvPicPr>
            <a:picLocks noChangeAspect="1"/>
          </p:cNvPicPr>
          <p:nvPr/>
        </p:nvPicPr>
        <p:blipFill rotWithShape="1">
          <a:blip r:embed="rId2">
            <a:extLst>
              <a:ext uri="{28A0092B-C50C-407E-A947-70E740481C1C}">
                <a14:useLocalDpi xmlns:a14="http://schemas.microsoft.com/office/drawing/2010/main" val="0"/>
              </a:ext>
            </a:extLst>
          </a:blip>
          <a:srcRect l="116" r="1" b="1"/>
          <a:stretch/>
        </p:blipFill>
        <p:spPr>
          <a:xfrm>
            <a:off x="321733" y="321733"/>
            <a:ext cx="11548534" cy="6214534"/>
          </a:xfrm>
          <a:prstGeom prst="rect">
            <a:avLst/>
          </a:prstGeom>
        </p:spPr>
      </p:pic>
      <p:sp>
        <p:nvSpPr>
          <p:cNvPr id="2" name="Slide Number Placeholder 1">
            <a:extLst>
              <a:ext uri="{FF2B5EF4-FFF2-40B4-BE49-F238E27FC236}">
                <a16:creationId xmlns:a16="http://schemas.microsoft.com/office/drawing/2014/main" id="{EA238032-C248-4234-A91A-009264466FD7}"/>
              </a:ext>
            </a:extLst>
          </p:cNvPr>
          <p:cNvSpPr>
            <a:spLocks noGrp="1"/>
          </p:cNvSpPr>
          <p:nvPr>
            <p:ph type="sldNum" sz="quarter" idx="12"/>
          </p:nvPr>
        </p:nvSpPr>
        <p:spPr>
          <a:xfrm>
            <a:off x="8610600" y="651539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AF548523-1EA9-4041-8F4A-BF964004A1E3}" type="slidenum">
              <a:rPr kumimoji="0" lang="en-US"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21</a:t>
            </a:fld>
            <a:endParaRPr kumimoji="0" lang="en-US"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48271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group of people on a field&#10;&#10;Description automatically generated with low confidence">
            <a:extLst>
              <a:ext uri="{FF2B5EF4-FFF2-40B4-BE49-F238E27FC236}">
                <a16:creationId xmlns:a16="http://schemas.microsoft.com/office/drawing/2014/main" id="{14B4B77D-7A04-4D5D-A594-71C4F25A0B0D}"/>
              </a:ext>
            </a:extLst>
          </p:cNvPr>
          <p:cNvPicPr>
            <a:picLocks noChangeAspect="1"/>
          </p:cNvPicPr>
          <p:nvPr/>
        </p:nvPicPr>
        <p:blipFill rotWithShape="1">
          <a:blip r:embed="rId2">
            <a:extLst>
              <a:ext uri="{28A0092B-C50C-407E-A947-70E740481C1C}">
                <a14:useLocalDpi xmlns:a14="http://schemas.microsoft.com/office/drawing/2010/main" val="0"/>
              </a:ext>
            </a:extLst>
          </a:blip>
          <a:srcRect t="16892" r="-1" b="-1"/>
          <a:stretch/>
        </p:blipFill>
        <p:spPr>
          <a:xfrm>
            <a:off x="321733" y="321733"/>
            <a:ext cx="11548534" cy="6214534"/>
          </a:xfrm>
          <a:prstGeom prst="rect">
            <a:avLst/>
          </a:prstGeom>
        </p:spPr>
      </p:pic>
      <p:sp>
        <p:nvSpPr>
          <p:cNvPr id="2" name="Slide Number Placeholder 1">
            <a:extLst>
              <a:ext uri="{FF2B5EF4-FFF2-40B4-BE49-F238E27FC236}">
                <a16:creationId xmlns:a16="http://schemas.microsoft.com/office/drawing/2014/main" id="{C0E84DDD-F589-4383-9DBB-A0C029BDAFBE}"/>
              </a:ext>
            </a:extLst>
          </p:cNvPr>
          <p:cNvSpPr>
            <a:spLocks noGrp="1"/>
          </p:cNvSpPr>
          <p:nvPr>
            <p:ph type="sldNum" sz="quarter" idx="12"/>
          </p:nvPr>
        </p:nvSpPr>
        <p:spPr>
          <a:xfrm>
            <a:off x="8610600" y="651539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AF548523-1EA9-4041-8F4A-BF964004A1E3}" type="slidenum">
              <a:rPr kumimoji="0" lang="en-US"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22</a:t>
            </a:fld>
            <a:endParaRPr kumimoji="0" lang="en-US"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71575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48114BDF-2FC4-4A97-8353-8CC3A64B52F1}"/>
              </a:ext>
            </a:extLst>
          </p:cNvPr>
          <p:cNvPicPr>
            <a:picLocks noChangeAspect="1"/>
          </p:cNvPicPr>
          <p:nvPr/>
        </p:nvPicPr>
        <p:blipFill rotWithShape="1">
          <a:blip r:embed="rId2">
            <a:extLst>
              <a:ext uri="{28A0092B-C50C-407E-A947-70E740481C1C}">
                <a14:useLocalDpi xmlns:a14="http://schemas.microsoft.com/office/drawing/2010/main" val="0"/>
              </a:ext>
            </a:extLst>
          </a:blip>
          <a:srcRect l="5035" r="2980" b="1"/>
          <a:stretch/>
        </p:blipFill>
        <p:spPr>
          <a:xfrm>
            <a:off x="321733" y="321733"/>
            <a:ext cx="11548534" cy="6214534"/>
          </a:xfrm>
          <a:prstGeom prst="rect">
            <a:avLst/>
          </a:prstGeom>
        </p:spPr>
      </p:pic>
      <p:sp>
        <p:nvSpPr>
          <p:cNvPr id="2" name="Slide Number Placeholder 1">
            <a:extLst>
              <a:ext uri="{FF2B5EF4-FFF2-40B4-BE49-F238E27FC236}">
                <a16:creationId xmlns:a16="http://schemas.microsoft.com/office/drawing/2014/main" id="{25200BE1-050C-400E-9425-36D77D50A1D2}"/>
              </a:ext>
            </a:extLst>
          </p:cNvPr>
          <p:cNvSpPr>
            <a:spLocks noGrp="1"/>
          </p:cNvSpPr>
          <p:nvPr>
            <p:ph type="sldNum" sz="quarter" idx="12"/>
          </p:nvPr>
        </p:nvSpPr>
        <p:spPr>
          <a:xfrm>
            <a:off x="8610600" y="651539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AF548523-1EA9-4041-8F4A-BF964004A1E3}" type="slidenum">
              <a:rPr kumimoji="0" lang="en-US"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23</a:t>
            </a:fld>
            <a:endParaRPr kumimoji="0" lang="en-US"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59687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map of a city&#10;&#10;Description automatically generated with low confidence">
            <a:extLst>
              <a:ext uri="{FF2B5EF4-FFF2-40B4-BE49-F238E27FC236}">
                <a16:creationId xmlns:a16="http://schemas.microsoft.com/office/drawing/2014/main" id="{5CD8E67B-9293-45A6-B491-5CF76B739A7D}"/>
              </a:ext>
            </a:extLst>
          </p:cNvPr>
          <p:cNvPicPr>
            <a:picLocks noChangeAspect="1"/>
          </p:cNvPicPr>
          <p:nvPr/>
        </p:nvPicPr>
        <p:blipFill rotWithShape="1">
          <a:blip r:embed="rId2">
            <a:extLst>
              <a:ext uri="{28A0092B-C50C-407E-A947-70E740481C1C}">
                <a14:useLocalDpi xmlns:a14="http://schemas.microsoft.com/office/drawing/2010/main" val="0"/>
              </a:ext>
            </a:extLst>
          </a:blip>
          <a:srcRect l="8119" r="824" b="1"/>
          <a:stretch/>
        </p:blipFill>
        <p:spPr>
          <a:xfrm>
            <a:off x="321733" y="321733"/>
            <a:ext cx="11548534" cy="6214534"/>
          </a:xfrm>
          <a:prstGeom prst="rect">
            <a:avLst/>
          </a:prstGeom>
        </p:spPr>
      </p:pic>
      <p:sp>
        <p:nvSpPr>
          <p:cNvPr id="2" name="Slide Number Placeholder 1">
            <a:extLst>
              <a:ext uri="{FF2B5EF4-FFF2-40B4-BE49-F238E27FC236}">
                <a16:creationId xmlns:a16="http://schemas.microsoft.com/office/drawing/2014/main" id="{E370A270-EF5A-497A-94BF-7F5EA3CC101F}"/>
              </a:ext>
            </a:extLst>
          </p:cNvPr>
          <p:cNvSpPr>
            <a:spLocks noGrp="1"/>
          </p:cNvSpPr>
          <p:nvPr>
            <p:ph type="sldNum" sz="quarter" idx="12"/>
          </p:nvPr>
        </p:nvSpPr>
        <p:spPr>
          <a:xfrm>
            <a:off x="8610600" y="651539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AF548523-1EA9-4041-8F4A-BF964004A1E3}" type="slidenum">
              <a:rPr kumimoji="0" lang="en-US"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24</a:t>
            </a:fld>
            <a:endParaRPr kumimoji="0" lang="en-US"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37781"/>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171C3F8-A566-4738-98A4-E264B17F4AA7}"/>
              </a:ext>
            </a:extLst>
          </p:cNvPr>
          <p:cNvSpPr>
            <a:spLocks noGrp="1"/>
          </p:cNvSpPr>
          <p:nvPr>
            <p:ph type="body" sz="quarter" idx="3"/>
          </p:nvPr>
        </p:nvSpPr>
        <p:spPr>
          <a:xfrm>
            <a:off x="382759" y="681311"/>
            <a:ext cx="3452115" cy="5495378"/>
          </a:xfrm>
        </p:spPr>
        <p:txBody>
          <a:bodyPr/>
          <a:lstStyle/>
          <a:p>
            <a:r>
              <a:rPr lang="en-US" dirty="0"/>
              <a:t>“The connectors and the traffic they would have carried would redefine the downtown.  Instead of the drawn out east-west sprawl that exists now, businesses would tend to concentrate in the area near Fourth Street where the connectors would let off their traffic.  With more concentration of stores, business would improve...”</a:t>
            </a:r>
          </a:p>
          <a:p>
            <a:endParaRPr lang="en-US" dirty="0"/>
          </a:p>
        </p:txBody>
      </p:sp>
      <p:sp>
        <p:nvSpPr>
          <p:cNvPr id="2" name="Slide Number Placeholder 1">
            <a:extLst>
              <a:ext uri="{FF2B5EF4-FFF2-40B4-BE49-F238E27FC236}">
                <a16:creationId xmlns:a16="http://schemas.microsoft.com/office/drawing/2014/main" id="{5A74178F-532C-47F9-9856-C724EEBFF7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48523-1EA9-4041-8F4A-BF964004A1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descr="A picture containing text, newspaper&#10;&#10;Description automatically generated">
            <a:extLst>
              <a:ext uri="{FF2B5EF4-FFF2-40B4-BE49-F238E27FC236}">
                <a16:creationId xmlns:a16="http://schemas.microsoft.com/office/drawing/2014/main" id="{3EDBEE95-CE7D-47F1-B127-5064F00D6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532" y="581891"/>
            <a:ext cx="5544620" cy="5495378"/>
          </a:xfrm>
          <a:prstGeom prst="rect">
            <a:avLst/>
          </a:prstGeom>
        </p:spPr>
      </p:pic>
    </p:spTree>
    <p:extLst>
      <p:ext uri="{BB962C8B-B14F-4D97-AF65-F5344CB8AC3E}">
        <p14:creationId xmlns:p14="http://schemas.microsoft.com/office/powerpoint/2010/main" val="2173959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FAFADFA7-F999-4F04-9B2E-58AFDA0C7F35}"/>
              </a:ext>
            </a:extLst>
          </p:cNvPr>
          <p:cNvPicPr>
            <a:picLocks noChangeAspect="1"/>
          </p:cNvPicPr>
          <p:nvPr/>
        </p:nvPicPr>
        <p:blipFill rotWithShape="1">
          <a:blip r:embed="rId3">
            <a:extLst>
              <a:ext uri="{28A0092B-C50C-407E-A947-70E740481C1C}">
                <a14:useLocalDpi xmlns:a14="http://schemas.microsoft.com/office/drawing/2010/main" val="0"/>
              </a:ext>
            </a:extLst>
          </a:blip>
          <a:srcRect r="-1" b="24737"/>
          <a:stretch/>
        </p:blipFill>
        <p:spPr>
          <a:xfrm>
            <a:off x="321733" y="321733"/>
            <a:ext cx="11548534" cy="6214534"/>
          </a:xfrm>
          <a:prstGeom prst="rect">
            <a:avLst/>
          </a:prstGeom>
        </p:spPr>
      </p:pic>
      <p:sp>
        <p:nvSpPr>
          <p:cNvPr id="2" name="Slide Number Placeholder 1">
            <a:extLst>
              <a:ext uri="{FF2B5EF4-FFF2-40B4-BE49-F238E27FC236}">
                <a16:creationId xmlns:a16="http://schemas.microsoft.com/office/drawing/2014/main" id="{0A44AB1E-62C9-4A55-8491-FF7987DBF9B4}"/>
              </a:ext>
            </a:extLst>
          </p:cNvPr>
          <p:cNvSpPr>
            <a:spLocks noGrp="1"/>
          </p:cNvSpPr>
          <p:nvPr>
            <p:ph type="sldNum" sz="quarter" idx="12"/>
          </p:nvPr>
        </p:nvSpPr>
        <p:spPr>
          <a:xfrm>
            <a:off x="8610600" y="651539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AF548523-1EA9-4041-8F4A-BF964004A1E3}" type="slidenum">
              <a:rPr kumimoji="0" lang="en-US"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26</a:t>
            </a:fld>
            <a:endParaRPr kumimoji="0" lang="en-US"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98439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Diagram, schematic, map&#10;&#10;Description automatically generated">
            <a:extLst>
              <a:ext uri="{FF2B5EF4-FFF2-40B4-BE49-F238E27FC236}">
                <a16:creationId xmlns:a16="http://schemas.microsoft.com/office/drawing/2014/main" id="{CEBA9E9F-22E0-4FE4-B9C3-CBEAEBE32DED}"/>
              </a:ext>
            </a:extLst>
          </p:cNvPr>
          <p:cNvPicPr>
            <a:picLocks noChangeAspect="1"/>
          </p:cNvPicPr>
          <p:nvPr/>
        </p:nvPicPr>
        <p:blipFill rotWithShape="1">
          <a:blip r:embed="rId2">
            <a:extLst>
              <a:ext uri="{28A0092B-C50C-407E-A947-70E740481C1C}">
                <a14:useLocalDpi xmlns:a14="http://schemas.microsoft.com/office/drawing/2010/main" val="0"/>
              </a:ext>
            </a:extLst>
          </a:blip>
          <a:srcRect l="15646" r="12603" b="-1"/>
          <a:stretch/>
        </p:blipFill>
        <p:spPr>
          <a:xfrm rot="16200000">
            <a:off x="2988733" y="-2345267"/>
            <a:ext cx="6214534" cy="11548534"/>
          </a:xfrm>
          <a:prstGeom prst="rect">
            <a:avLst/>
          </a:prstGeom>
        </p:spPr>
      </p:pic>
      <p:sp>
        <p:nvSpPr>
          <p:cNvPr id="2" name="Slide Number Placeholder 1">
            <a:extLst>
              <a:ext uri="{FF2B5EF4-FFF2-40B4-BE49-F238E27FC236}">
                <a16:creationId xmlns:a16="http://schemas.microsoft.com/office/drawing/2014/main" id="{2703E2E8-B641-42E2-8718-8BB02FCE9A2C}"/>
              </a:ext>
            </a:extLst>
          </p:cNvPr>
          <p:cNvSpPr>
            <a:spLocks noGrp="1"/>
          </p:cNvSpPr>
          <p:nvPr>
            <p:ph type="sldNum" sz="quarter" idx="12"/>
          </p:nvPr>
        </p:nvSpPr>
        <p:spPr>
          <a:xfrm>
            <a:off x="8610600" y="651539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AF548523-1EA9-4041-8F4A-BF964004A1E3}" type="slidenum">
              <a:rPr kumimoji="0" lang="en-US"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27</a:t>
            </a:fld>
            <a:endParaRPr kumimoji="0" lang="en-US"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46972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7BF2-667E-41D0-A53D-8E04A07AEAAB}"/>
              </a:ext>
            </a:extLst>
          </p:cNvPr>
          <p:cNvSpPr>
            <a:spLocks noGrp="1"/>
          </p:cNvSpPr>
          <p:nvPr>
            <p:ph type="title"/>
          </p:nvPr>
        </p:nvSpPr>
        <p:spPr/>
        <p:txBody>
          <a:bodyPr/>
          <a:lstStyle/>
          <a:p>
            <a:r>
              <a:rPr lang="en-US" dirty="0"/>
              <a:t>Displacement Effects of I-175 (South Distributer/South Bay Drive)</a:t>
            </a:r>
          </a:p>
        </p:txBody>
      </p:sp>
      <p:sp>
        <p:nvSpPr>
          <p:cNvPr id="3" name="Content Placeholder 2">
            <a:extLst>
              <a:ext uri="{FF2B5EF4-FFF2-40B4-BE49-F238E27FC236}">
                <a16:creationId xmlns:a16="http://schemas.microsoft.com/office/drawing/2014/main" id="{38F31BA1-C933-4339-ACEC-AE0C974EB118}"/>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“Major relocation problems occur when the family has marginal means and therefore is not able to cope with the non-reimbursable expenses of relocation.”</a:t>
            </a:r>
          </a:p>
          <a:p>
            <a:pPr marL="457200" indent="-457200">
              <a:buFont typeface="Arial" panose="020B0604020202020204" pitchFamily="34" charset="0"/>
              <a:buChar char="•"/>
            </a:pPr>
            <a:r>
              <a:rPr lang="en-US" dirty="0"/>
              <a:t>“Fiscal problems encountered by the poor does not exhaust the problems that they face.  Specific attention should be directed to the social aspects.”</a:t>
            </a:r>
          </a:p>
          <a:p>
            <a:r>
              <a:rPr lang="en-US" dirty="0"/>
              <a:t>     (October, 1974 Lochner Study)</a:t>
            </a:r>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3B62B68-9DEA-4FF1-A4F7-AE12C57368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48523-1EA9-4041-8F4A-BF964004A1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502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7BF2-667E-41D0-A53D-8E04A07AEAAB}"/>
              </a:ext>
            </a:extLst>
          </p:cNvPr>
          <p:cNvSpPr>
            <a:spLocks noGrp="1"/>
          </p:cNvSpPr>
          <p:nvPr>
            <p:ph type="title"/>
          </p:nvPr>
        </p:nvSpPr>
        <p:spPr/>
        <p:txBody>
          <a:bodyPr/>
          <a:lstStyle/>
          <a:p>
            <a:r>
              <a:rPr lang="en-US" dirty="0"/>
              <a:t>Displacement Effects of I-175 (South Distributer/South Bay Drive)</a:t>
            </a:r>
          </a:p>
        </p:txBody>
      </p:sp>
      <p:sp>
        <p:nvSpPr>
          <p:cNvPr id="3" name="Content Placeholder 2">
            <a:extLst>
              <a:ext uri="{FF2B5EF4-FFF2-40B4-BE49-F238E27FC236}">
                <a16:creationId xmlns:a16="http://schemas.microsoft.com/office/drawing/2014/main" id="{38F31BA1-C933-4339-ACEC-AE0C974EB118}"/>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163 parcels acquired </a:t>
            </a:r>
          </a:p>
          <a:p>
            <a:pPr marL="457200" indent="-457200">
              <a:buFont typeface="Arial" panose="020B0604020202020204" pitchFamily="34" charset="0"/>
              <a:buChar char="•"/>
            </a:pPr>
            <a:r>
              <a:rPr lang="en-US" dirty="0"/>
              <a:t>278 “</a:t>
            </a:r>
            <a:r>
              <a:rPr lang="en-US" dirty="0" err="1"/>
              <a:t>Relocatee</a:t>
            </a:r>
            <a:r>
              <a:rPr lang="en-US" dirty="0"/>
              <a:t> Units” (A family, individual, business, or non-profit organization)</a:t>
            </a:r>
          </a:p>
          <a:p>
            <a:pPr marL="1143000" lvl="1" indent="-457200"/>
            <a:r>
              <a:rPr lang="en-US" dirty="0"/>
              <a:t>“A community, like any group, is essentially a system of social interaction.”</a:t>
            </a:r>
          </a:p>
          <a:p>
            <a:pPr marL="1143000" lvl="1" indent="-457200"/>
            <a:r>
              <a:rPr lang="en-US" dirty="0"/>
              <a:t>“The two most important aspects of community are locality and quality of interaction.”</a:t>
            </a:r>
          </a:p>
          <a:p>
            <a:pPr marL="457200" indent="-457200">
              <a:buFont typeface="Arial" panose="020B0604020202020204" pitchFamily="34" charset="0"/>
              <a:buChar char="•"/>
            </a:pPr>
            <a:r>
              <a:rPr lang="en-US" dirty="0"/>
              <a:t>“South Bay Drive will act as a deterrent to social interaction between those who live north of 5</a:t>
            </a:r>
            <a:r>
              <a:rPr lang="en-US" baseline="30000" dirty="0"/>
              <a:t>th</a:t>
            </a:r>
            <a:r>
              <a:rPr lang="en-US" dirty="0"/>
              <a:t> Avenue South and those who live south of 5</a:t>
            </a:r>
            <a:r>
              <a:rPr lang="en-US" baseline="30000" dirty="0"/>
              <a:t>th</a:t>
            </a:r>
            <a:r>
              <a:rPr lang="en-US" dirty="0"/>
              <a:t> Avenue South”</a:t>
            </a:r>
          </a:p>
          <a:p>
            <a:pPr marL="457200" indent="-457200">
              <a:buFont typeface="Arial" panose="020B0604020202020204" pitchFamily="34" charset="0"/>
              <a:buChar char="•"/>
            </a:pPr>
            <a:endParaRPr lang="en-US" dirty="0"/>
          </a:p>
          <a:p>
            <a:endParaRPr lang="en-US" dirty="0"/>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3B62B68-9DEA-4FF1-A4F7-AE12C57368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48523-1EA9-4041-8F4A-BF964004A1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303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C7549DC-4E1E-4B12-A67E-DA195540B9E6}"/>
              </a:ext>
            </a:extLst>
          </p:cNvPr>
          <p:cNvSpPr>
            <a:spLocks noGrp="1"/>
          </p:cNvSpPr>
          <p:nvPr>
            <p:ph type="sldNum" sz="quarter" idx="12"/>
          </p:nvPr>
        </p:nvSpPr>
        <p:spPr>
          <a:xfrm>
            <a:off x="8558784" y="6356350"/>
            <a:ext cx="271292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48523-1EA9-4041-8F4A-BF964004A1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F6A1EAD-C0E3-469C-9967-4FB5C6A58C4F}"/>
              </a:ext>
            </a:extLst>
          </p:cNvPr>
          <p:cNvSpPr/>
          <p:nvPr/>
        </p:nvSpPr>
        <p:spPr>
          <a:xfrm>
            <a:off x="7547675" y="45720"/>
            <a:ext cx="4231037" cy="6812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11" descr="Map of greater downtown area with modeling limits and focus areas">
            <a:extLst>
              <a:ext uri="{FF2B5EF4-FFF2-40B4-BE49-F238E27FC236}">
                <a16:creationId xmlns:a16="http://schemas.microsoft.com/office/drawing/2014/main" id="{BF24CF01-82D5-4F97-8C05-1B4D9624D062}"/>
              </a:ext>
            </a:extLst>
          </p:cNvPr>
          <p:cNvPicPr>
            <a:picLocks noChangeAspect="1"/>
          </p:cNvPicPr>
          <p:nvPr/>
        </p:nvPicPr>
        <p:blipFill rotWithShape="1">
          <a:blip r:embed="rId3"/>
          <a:srcRect l="1063" r="17847"/>
          <a:stretch/>
        </p:blipFill>
        <p:spPr>
          <a:xfrm>
            <a:off x="3850676" y="0"/>
            <a:ext cx="8341324" cy="6858000"/>
          </a:xfrm>
          <a:prstGeom prst="rect">
            <a:avLst/>
          </a:prstGeom>
          <a:ln>
            <a:noFill/>
          </a:ln>
        </p:spPr>
      </p:pic>
      <p:sp>
        <p:nvSpPr>
          <p:cNvPr id="5" name="Rectangle 4">
            <a:extLst>
              <a:ext uri="{C183D7F6-B498-43B3-948B-1728B52AA6E4}">
                <adec:decorative xmlns:adec="http://schemas.microsoft.com/office/drawing/2017/decorative" val="1"/>
              </a:ext>
            </a:extLst>
          </p:cNvPr>
          <p:cNvSpPr/>
          <p:nvPr/>
        </p:nvSpPr>
        <p:spPr>
          <a:xfrm>
            <a:off x="0" y="0"/>
            <a:ext cx="37065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p:cNvSpPr>
            <a:spLocks noGrp="1"/>
          </p:cNvSpPr>
          <p:nvPr>
            <p:ph type="title"/>
          </p:nvPr>
        </p:nvSpPr>
        <p:spPr>
          <a:xfrm>
            <a:off x="356095" y="577478"/>
            <a:ext cx="3230443" cy="709826"/>
          </a:xfrm>
        </p:spPr>
        <p:txBody>
          <a:bodyPr>
            <a:normAutofit/>
          </a:bodyPr>
          <a:lstStyle/>
          <a:p>
            <a:r>
              <a:rPr lang="en-US">
                <a:solidFill>
                  <a:schemeClr val="bg1"/>
                </a:solidFill>
              </a:rPr>
              <a:t>STUDY GOALS </a:t>
            </a:r>
          </a:p>
        </p:txBody>
      </p:sp>
      <p:sp>
        <p:nvSpPr>
          <p:cNvPr id="12" name="Content Placeholder 2"/>
          <p:cNvSpPr txBox="1">
            <a:spLocks/>
          </p:cNvSpPr>
          <p:nvPr/>
        </p:nvSpPr>
        <p:spPr>
          <a:xfrm>
            <a:off x="1007393" y="1828800"/>
            <a:ext cx="2699136" cy="45773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Define a vision for multimodal mobility in greater Downtown St. Petersburg (DTSP)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Test improvement strategies against mobility, livability and economic vitality performance measures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Identify projects and programs to advance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15" name="Content Placeholder 2"/>
          <p:cNvSpPr txBox="1">
            <a:spLocks/>
          </p:cNvSpPr>
          <p:nvPr/>
        </p:nvSpPr>
        <p:spPr>
          <a:xfrm>
            <a:off x="-326127" y="4386580"/>
            <a:ext cx="2667041" cy="12827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pic>
        <p:nvPicPr>
          <p:cNvPr id="16" name="Content Placeholder 11">
            <a:extLst>
              <a:ext uri="{FF2B5EF4-FFF2-40B4-BE49-F238E27FC236}">
                <a16:creationId xmlns:a16="http://schemas.microsoft.com/office/drawing/2014/main" id="{BF24CF01-82D5-4F97-8C05-1B4D9624D062}"/>
              </a:ext>
            </a:extLst>
          </p:cNvPr>
          <p:cNvPicPr>
            <a:picLocks noChangeAspect="1"/>
          </p:cNvPicPr>
          <p:nvPr/>
        </p:nvPicPr>
        <p:blipFill rotWithShape="1">
          <a:blip r:embed="rId3"/>
          <a:srcRect l="81843" t="9405" r="1206" b="74471"/>
          <a:stretch/>
        </p:blipFill>
        <p:spPr>
          <a:xfrm>
            <a:off x="10823944" y="5844402"/>
            <a:ext cx="1368056" cy="867547"/>
          </a:xfrm>
          <a:prstGeom prst="rect">
            <a:avLst/>
          </a:prstGeom>
          <a:ln>
            <a:noFill/>
          </a:ln>
        </p:spPr>
      </p:pic>
      <p:pic>
        <p:nvPicPr>
          <p:cNvPr id="17" name="Picture 16"/>
          <p:cNvPicPr>
            <a:picLocks noChangeAspect="1"/>
          </p:cNvPicPr>
          <p:nvPr/>
        </p:nvPicPr>
        <p:blipFill>
          <a:blip r:embed="rId4"/>
          <a:stretch>
            <a:fillRect/>
          </a:stretch>
        </p:blipFill>
        <p:spPr>
          <a:xfrm>
            <a:off x="288850" y="1892182"/>
            <a:ext cx="610509" cy="409684"/>
          </a:xfrm>
          <a:prstGeom prst="rect">
            <a:avLst/>
          </a:prstGeom>
        </p:spPr>
      </p:pic>
      <p:pic>
        <p:nvPicPr>
          <p:cNvPr id="18" name="Picture 17"/>
          <p:cNvPicPr>
            <a:picLocks noChangeAspect="1"/>
          </p:cNvPicPr>
          <p:nvPr/>
        </p:nvPicPr>
        <p:blipFill>
          <a:blip r:embed="rId5"/>
          <a:stretch>
            <a:fillRect/>
          </a:stretch>
        </p:blipFill>
        <p:spPr>
          <a:xfrm>
            <a:off x="360923" y="3566296"/>
            <a:ext cx="466362" cy="466362"/>
          </a:xfrm>
          <a:prstGeom prst="rect">
            <a:avLst/>
          </a:prstGeom>
        </p:spPr>
      </p:pic>
      <p:pic>
        <p:nvPicPr>
          <p:cNvPr id="19" name="Picture 18"/>
          <p:cNvPicPr>
            <a:picLocks noChangeAspect="1"/>
          </p:cNvPicPr>
          <p:nvPr/>
        </p:nvPicPr>
        <p:blipFill>
          <a:blip r:embed="rId6"/>
          <a:stretch>
            <a:fillRect/>
          </a:stretch>
        </p:blipFill>
        <p:spPr>
          <a:xfrm>
            <a:off x="356095" y="5455832"/>
            <a:ext cx="476019" cy="476019"/>
          </a:xfrm>
          <a:prstGeom prst="rect">
            <a:avLst/>
          </a:prstGeom>
        </p:spPr>
      </p:pic>
      <p:grpSp>
        <p:nvGrpSpPr>
          <p:cNvPr id="3" name="Group 2"/>
          <p:cNvGrpSpPr/>
          <p:nvPr/>
        </p:nvGrpSpPr>
        <p:grpSpPr>
          <a:xfrm>
            <a:off x="154880" y="1435514"/>
            <a:ext cx="3396412" cy="179891"/>
            <a:chOff x="144148" y="1242331"/>
            <a:chExt cx="3396412" cy="179891"/>
          </a:xfrm>
        </p:grpSpPr>
        <p:cxnSp>
          <p:nvCxnSpPr>
            <p:cNvPr id="6" name="Straight Arrow Connector 5"/>
            <p:cNvCxnSpPr/>
            <p:nvPr/>
          </p:nvCxnSpPr>
          <p:spPr>
            <a:xfrm>
              <a:off x="322988" y="1332276"/>
              <a:ext cx="3217572" cy="1"/>
            </a:xfrm>
            <a:prstGeom prst="straightConnector1">
              <a:avLst/>
            </a:prstGeom>
            <a:ln w="28575">
              <a:solidFill>
                <a:schemeClr val="accent1">
                  <a:lumMod val="20000"/>
                  <a:lumOff val="80000"/>
                </a:schemeClr>
              </a:solidFill>
              <a:headEnd w="sm" len="sm"/>
              <a:tailEnd type="triangle" w="lg" len="lg"/>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144148" y="1242331"/>
              <a:ext cx="179891" cy="179891"/>
            </a:xfrm>
            <a:prstGeom prst="ellipse">
              <a:avLst/>
            </a:prstGeom>
            <a:no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A90071F2-4F34-42FC-87CC-E667F78769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7621" y="2947035"/>
            <a:ext cx="537210" cy="537210"/>
          </a:xfrm>
          <a:prstGeom prst="rect">
            <a:avLst/>
          </a:prstGeom>
        </p:spPr>
      </p:pic>
    </p:spTree>
    <p:extLst>
      <p:ext uri="{BB962C8B-B14F-4D97-AF65-F5344CB8AC3E}">
        <p14:creationId xmlns:p14="http://schemas.microsoft.com/office/powerpoint/2010/main" val="929584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descr="A black and white photo of a farm with a house and trees&#10;&#10;Description automatically generated with low confidence">
            <a:extLst>
              <a:ext uri="{FF2B5EF4-FFF2-40B4-BE49-F238E27FC236}">
                <a16:creationId xmlns:a16="http://schemas.microsoft.com/office/drawing/2014/main" id="{17C72E3A-34C7-4284-8BEA-75080556B860}"/>
              </a:ext>
            </a:extLst>
          </p:cNvPr>
          <p:cNvPicPr>
            <a:picLocks noChangeAspect="1"/>
          </p:cNvPicPr>
          <p:nvPr/>
        </p:nvPicPr>
        <p:blipFill rotWithShape="1">
          <a:blip r:embed="rId2">
            <a:extLst>
              <a:ext uri="{28A0092B-C50C-407E-A947-70E740481C1C}">
                <a14:useLocalDpi xmlns:a14="http://schemas.microsoft.com/office/drawing/2010/main" val="0"/>
              </a:ext>
            </a:extLst>
          </a:blip>
          <a:srcRect t="17424" r="-1" b="9609"/>
          <a:stretch/>
        </p:blipFill>
        <p:spPr>
          <a:xfrm>
            <a:off x="321733" y="321733"/>
            <a:ext cx="11548534" cy="6214534"/>
          </a:xfrm>
          <a:prstGeom prst="rect">
            <a:avLst/>
          </a:prstGeom>
        </p:spPr>
      </p:pic>
      <p:sp>
        <p:nvSpPr>
          <p:cNvPr id="2" name="Slide Number Placeholder 1">
            <a:extLst>
              <a:ext uri="{FF2B5EF4-FFF2-40B4-BE49-F238E27FC236}">
                <a16:creationId xmlns:a16="http://schemas.microsoft.com/office/drawing/2014/main" id="{540903BE-F60C-4306-B3A2-936F3CAE6323}"/>
              </a:ext>
            </a:extLst>
          </p:cNvPr>
          <p:cNvSpPr>
            <a:spLocks noGrp="1"/>
          </p:cNvSpPr>
          <p:nvPr>
            <p:ph type="sldNum" sz="quarter" idx="12"/>
          </p:nvPr>
        </p:nvSpPr>
        <p:spPr>
          <a:xfrm>
            <a:off x="8610600" y="651539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AF548523-1EA9-4041-8F4A-BF964004A1E3}" type="slidenum">
              <a:rPr kumimoji="0" lang="en-US"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30</a:t>
            </a:fld>
            <a:endParaRPr kumimoji="0" lang="en-US"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810009"/>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23B446-DF22-4A67-9024-A2443217B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48523-1EA9-4041-8F4A-BF964004A1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5196371-5BB7-487A-A765-58A4E13586FD}"/>
              </a:ext>
            </a:extLst>
          </p:cNvPr>
          <p:cNvSpPr/>
          <p:nvPr/>
        </p:nvSpPr>
        <p:spPr>
          <a:xfrm>
            <a:off x="700803" y="1076960"/>
            <a:ext cx="7782797" cy="680720"/>
          </a:xfrm>
          <a:prstGeom prst="roundRect">
            <a:avLst/>
          </a:prstGeom>
          <a:solidFill>
            <a:srgbClr val="D8EBF7"/>
          </a:solidFill>
          <a:ln>
            <a:solidFill>
              <a:srgbClr val="D8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7CAEC8B-0977-43DC-ACE3-0CF500CEF1E4}"/>
              </a:ext>
            </a:extLst>
          </p:cNvPr>
          <p:cNvSpPr/>
          <p:nvPr/>
        </p:nvSpPr>
        <p:spPr>
          <a:xfrm>
            <a:off x="700803" y="1828800"/>
            <a:ext cx="5049757" cy="680720"/>
          </a:xfrm>
          <a:prstGeom prst="roundRect">
            <a:avLst/>
          </a:prstGeom>
          <a:solidFill>
            <a:srgbClr val="D8EBF7"/>
          </a:solidFill>
          <a:ln>
            <a:solidFill>
              <a:srgbClr val="D8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D6F2157-7903-4581-9705-0E74D779D1FC}"/>
              </a:ext>
            </a:extLst>
          </p:cNvPr>
          <p:cNvSpPr/>
          <p:nvPr/>
        </p:nvSpPr>
        <p:spPr>
          <a:xfrm>
            <a:off x="700803" y="2590800"/>
            <a:ext cx="8493997" cy="680720"/>
          </a:xfrm>
          <a:prstGeom prst="roundRect">
            <a:avLst/>
          </a:prstGeom>
          <a:solidFill>
            <a:srgbClr val="D8EBF7"/>
          </a:solidFill>
          <a:ln>
            <a:solidFill>
              <a:srgbClr val="D8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4A2A902-4980-4170-8F06-1404182D7C04}"/>
              </a:ext>
            </a:extLst>
          </p:cNvPr>
          <p:cNvSpPr/>
          <p:nvPr/>
        </p:nvSpPr>
        <p:spPr>
          <a:xfrm>
            <a:off x="700802" y="3352800"/>
            <a:ext cx="9255998" cy="680720"/>
          </a:xfrm>
          <a:prstGeom prst="roundRect">
            <a:avLst/>
          </a:prstGeom>
          <a:solidFill>
            <a:srgbClr val="D8EBF7"/>
          </a:solidFill>
          <a:ln>
            <a:solidFill>
              <a:srgbClr val="D8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A1C78EB-07CF-44E8-AE7D-201D40831F35}"/>
              </a:ext>
            </a:extLst>
          </p:cNvPr>
          <p:cNvSpPr/>
          <p:nvPr/>
        </p:nvSpPr>
        <p:spPr>
          <a:xfrm>
            <a:off x="700802" y="4104640"/>
            <a:ext cx="10312638" cy="680720"/>
          </a:xfrm>
          <a:prstGeom prst="roundRect">
            <a:avLst/>
          </a:prstGeom>
          <a:solidFill>
            <a:srgbClr val="D8EBF7"/>
          </a:solidFill>
          <a:ln>
            <a:solidFill>
              <a:srgbClr val="D8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0BA3B28-41F2-44E5-B29F-9E0069B29320}"/>
              </a:ext>
            </a:extLst>
          </p:cNvPr>
          <p:cNvSpPr/>
          <p:nvPr/>
        </p:nvSpPr>
        <p:spPr>
          <a:xfrm>
            <a:off x="700801" y="4856480"/>
            <a:ext cx="10652999" cy="1005839"/>
          </a:xfrm>
          <a:prstGeom prst="roundRect">
            <a:avLst/>
          </a:prstGeom>
          <a:solidFill>
            <a:srgbClr val="D8EBF7"/>
          </a:solidFill>
          <a:ln>
            <a:solidFill>
              <a:srgbClr val="D8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922615F-278A-4D4A-AD19-8801B6848007}"/>
              </a:ext>
            </a:extLst>
          </p:cNvPr>
          <p:cNvSpPr/>
          <p:nvPr/>
        </p:nvSpPr>
        <p:spPr>
          <a:xfrm>
            <a:off x="700801" y="5933438"/>
            <a:ext cx="5821919" cy="670562"/>
          </a:xfrm>
          <a:prstGeom prst="roundRect">
            <a:avLst/>
          </a:prstGeom>
          <a:solidFill>
            <a:srgbClr val="D8EBF7"/>
          </a:solidFill>
          <a:ln>
            <a:solidFill>
              <a:srgbClr val="D8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D9E2C36-A94D-4BAB-87F7-A47FF2FB4245}"/>
              </a:ext>
            </a:extLst>
          </p:cNvPr>
          <p:cNvSpPr txBox="1"/>
          <p:nvPr/>
        </p:nvSpPr>
        <p:spPr>
          <a:xfrm>
            <a:off x="700803" y="136525"/>
            <a:ext cx="11135597" cy="66941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strike="noStrike" kern="1200" cap="none" spc="0" normalizeH="0" baseline="0" noProof="0" dirty="0">
                <a:ln>
                  <a:noFill/>
                </a:ln>
                <a:solidFill>
                  <a:schemeClr val="accent1"/>
                </a:solidFill>
                <a:effectLst/>
                <a:uLnTx/>
                <a:uFillTx/>
                <a:latin typeface="Franklin Gothic Demi" panose="020B0703020102020204" pitchFamily="34" charset="0"/>
              </a:rPr>
              <a:t>All Comments Received during DSPMS presentation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strike="noStrike" kern="1200" cap="none" spc="0" normalizeH="0" baseline="0" noProof="0" dirty="0">
                <a:ln>
                  <a:noFill/>
                </a:ln>
                <a:solidFill>
                  <a:schemeClr val="accent1"/>
                </a:solidFill>
                <a:effectLst/>
                <a:uLnTx/>
                <a:uFillTx/>
                <a:latin typeface="Franklin Gothic Demi" panose="020B0703020102020204" pitchFamily="34" charset="0"/>
              </a:rPr>
              <a:t>Campbell Park Neighborhood on 11-1-21: </a:t>
            </a:r>
          </a:p>
          <a:p>
            <a:pPr marL="0" marR="0" lvl="0" indent="0" algn="l" defTabSz="914400" rtl="0" eaLnBrk="1" fontAlgn="auto" latinLnBrk="0" hangingPunct="1">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18:21:21 From  Steve Morrison  to  Everyone:</a:t>
            </a:r>
          </a:p>
          <a:p>
            <a:pPr marL="0" marR="0" lvl="0" indent="0" algn="l" defTabSz="914400" rtl="0" eaLnBrk="1" fontAlgn="auto" latinLnBrk="0" hangingPunct="1">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Full speed ahead on I-175 removal, please tear down that wall !!</a:t>
            </a:r>
          </a:p>
          <a:p>
            <a:pPr marL="0" marR="0" lvl="0" indent="0" algn="l" defTabSz="914400" rtl="0" eaLnBrk="1" fontAlgn="auto" latinLnBrk="0" hangingPunct="1">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18:22:08 From  Josette Green  to  Everyone:</a:t>
            </a:r>
          </a:p>
          <a:p>
            <a:pPr marL="0" marR="0" lvl="0" indent="0" algn="l" defTabSz="914400" rtl="0" eaLnBrk="1" fontAlgn="auto" latinLnBrk="0" hangingPunct="1">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 support the removal of I-175 ASAP.</a:t>
            </a:r>
          </a:p>
          <a:p>
            <a:pPr marL="0" marR="0" lvl="0" indent="0" algn="l" defTabSz="914400" rtl="0" eaLnBrk="1" fontAlgn="auto" latinLnBrk="0" hangingPunct="1">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18:22:35 From  Kari  to  Everyone:</a:t>
            </a:r>
          </a:p>
          <a:p>
            <a:pPr marL="0" marR="0" lvl="0" indent="0" algn="l" defTabSz="914400" rtl="0" eaLnBrk="1" fontAlgn="auto" latinLnBrk="0" hangingPunct="1">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Thank you for the presentation.  I'm in full support of the I-175 removal</a:t>
            </a:r>
          </a:p>
          <a:p>
            <a:pPr marL="0" marR="0" lvl="0" indent="0" algn="l" defTabSz="914400" rtl="0" eaLnBrk="1" fontAlgn="auto" latinLnBrk="0" hangingPunct="1">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18:23:03 From  Josette Green  to  Everyone:</a:t>
            </a:r>
          </a:p>
          <a:p>
            <a:pPr marL="0" marR="0" lvl="0" indent="0" algn="l" defTabSz="914400" rtl="0" eaLnBrk="1" fontAlgn="auto" latinLnBrk="0" hangingPunct="1">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Indeed it is a wall and continues to support racial inequity.  I want a unified city.</a:t>
            </a:r>
          </a:p>
          <a:p>
            <a:pPr marL="0" marR="0" lvl="0" indent="0" algn="l" defTabSz="914400" rtl="0" eaLnBrk="1" fontAlgn="auto" latinLnBrk="0" hangingPunct="1">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18:23:05 From  Stew H   to  Everyone:</a:t>
            </a:r>
          </a:p>
          <a:p>
            <a:pPr marL="0" marR="0" lvl="0" indent="0" algn="l" defTabSz="914400" rtl="0" eaLnBrk="1" fontAlgn="auto" latinLnBrk="0" hangingPunct="1">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175 removal seems even more feasible than I had thought! Excited to see where this goes</a:t>
            </a:r>
          </a:p>
          <a:p>
            <a:pPr marL="0" marR="0" lvl="0" indent="0" algn="l" defTabSz="914400" rtl="0" eaLnBrk="1" fontAlgn="auto" latinLnBrk="0" hangingPunct="1">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18:23:16 From  Steve Morrison  to  Everyone:</a:t>
            </a:r>
          </a:p>
          <a:p>
            <a:pPr marL="0" marR="0" lvl="0" indent="0" algn="l" defTabSz="914400" rtl="0" eaLnBrk="1" fontAlgn="auto" latinLnBrk="0" hangingPunct="1">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 addition, the two way conversions on 8th / MLK and 3rd / 4th seem like very positive no brainers. Slow things a bit, make things safer, and encourage multi-modal personal transportation</a:t>
            </a:r>
          </a:p>
          <a:p>
            <a:pPr marL="0" marR="0" lvl="0" indent="0" algn="l" defTabSz="914400" rtl="0" eaLnBrk="1" fontAlgn="auto" latinLnBrk="0" hangingPunct="1">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18:23:40 From  Madeline Morales  to  Everyone:</a:t>
            </a:r>
          </a:p>
          <a:p>
            <a:pPr marL="0" marR="0" lvl="0" indent="0" algn="l" defTabSz="914400" rtl="0" eaLnBrk="1" fontAlgn="auto" latinLnBrk="0" hangingPunct="1">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We are in support of the removal of I-175.</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809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F202F-00D5-4D7C-9990-B1DF7E9724EB}"/>
              </a:ext>
            </a:extLst>
          </p:cNvPr>
          <p:cNvSpPr/>
          <p:nvPr/>
        </p:nvSpPr>
        <p:spPr>
          <a:xfrm>
            <a:off x="-195309" y="273985"/>
            <a:ext cx="9623394" cy="1065321"/>
          </a:xfrm>
          <a:prstGeom prst="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a:xfrm>
            <a:off x="838200" y="143863"/>
            <a:ext cx="10515600" cy="1325563"/>
          </a:xfrm>
        </p:spPr>
        <p:txBody>
          <a:bodyPr/>
          <a:lstStyle/>
          <a:p>
            <a:r>
              <a:rPr lang="en-US" dirty="0">
                <a:solidFill>
                  <a:schemeClr val="bg1"/>
                </a:solidFill>
              </a:rPr>
              <a:t>Priority Two Project</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32</a:t>
            </a:fld>
            <a:endParaRPr lang="en-US"/>
          </a:p>
        </p:txBody>
      </p:sp>
      <p:sp>
        <p:nvSpPr>
          <p:cNvPr id="175" name="Rectangle 174">
            <a:extLst>
              <a:ext uri="{FF2B5EF4-FFF2-40B4-BE49-F238E27FC236}">
                <a16:creationId xmlns:a16="http://schemas.microsoft.com/office/drawing/2014/main" id="{5EADE5DD-DFDB-4646-8876-5C204E913744}"/>
              </a:ext>
            </a:extLst>
          </p:cNvPr>
          <p:cNvSpPr/>
          <p:nvPr/>
        </p:nvSpPr>
        <p:spPr>
          <a:xfrm>
            <a:off x="629347" y="1189067"/>
            <a:ext cx="11506200" cy="605272"/>
          </a:xfrm>
          <a:prstGeom prst="rect">
            <a:avLst/>
          </a:prstGeom>
          <a:solidFill>
            <a:srgbClr val="F5A921"/>
          </a:solidFill>
          <a:ln>
            <a:solidFill>
              <a:srgbClr val="F5A92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6" name="Title 1">
            <a:extLst>
              <a:ext uri="{FF2B5EF4-FFF2-40B4-BE49-F238E27FC236}">
                <a16:creationId xmlns:a16="http://schemas.microsoft.com/office/drawing/2014/main" id="{EADBE8F2-4615-432A-9A84-FF33370D752F}"/>
              </a:ext>
            </a:extLst>
          </p:cNvPr>
          <p:cNvSpPr txBox="1">
            <a:spLocks/>
          </p:cNvSpPr>
          <p:nvPr/>
        </p:nvSpPr>
        <p:spPr>
          <a:xfrm>
            <a:off x="838200" y="849602"/>
            <a:ext cx="119960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sz="3600" dirty="0">
                <a:solidFill>
                  <a:schemeClr val="bg1"/>
                </a:solidFill>
              </a:rPr>
              <a:t>I-375 Corridor Modifications</a:t>
            </a:r>
          </a:p>
        </p:txBody>
      </p:sp>
      <p:sp>
        <p:nvSpPr>
          <p:cNvPr id="11" name="Title 1">
            <a:extLst>
              <a:ext uri="{FF2B5EF4-FFF2-40B4-BE49-F238E27FC236}">
                <a16:creationId xmlns:a16="http://schemas.microsoft.com/office/drawing/2014/main" id="{9B09182C-6FB2-4007-9AB6-944B8C6A3560}"/>
              </a:ext>
            </a:extLst>
          </p:cNvPr>
          <p:cNvSpPr txBox="1">
            <a:spLocks/>
          </p:cNvSpPr>
          <p:nvPr/>
        </p:nvSpPr>
        <p:spPr>
          <a:xfrm>
            <a:off x="421186" y="1599548"/>
            <a:ext cx="75821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dirty="0"/>
              <a:t>PROJECT HIGHLIGHTS</a:t>
            </a:r>
          </a:p>
        </p:txBody>
      </p:sp>
      <p:sp>
        <p:nvSpPr>
          <p:cNvPr id="12" name="Content Placeholder 8">
            <a:extLst>
              <a:ext uri="{FF2B5EF4-FFF2-40B4-BE49-F238E27FC236}">
                <a16:creationId xmlns:a16="http://schemas.microsoft.com/office/drawing/2014/main" id="{B71CFB45-0A42-4F4C-9763-323640A6EF33}"/>
              </a:ext>
            </a:extLst>
          </p:cNvPr>
          <p:cNvSpPr txBox="1">
            <a:spLocks/>
          </p:cNvSpPr>
          <p:nvPr/>
        </p:nvSpPr>
        <p:spPr>
          <a:xfrm>
            <a:off x="476250" y="2709423"/>
            <a:ext cx="6131027" cy="388100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300" marR="208279" indent="-228600">
              <a:lnSpc>
                <a:spcPct val="110000"/>
              </a:lnSpc>
              <a:spcBef>
                <a:spcPts val="430"/>
              </a:spcBef>
              <a:spcAft>
                <a:spcPts val="600"/>
              </a:spcAft>
              <a:buChar char="•"/>
              <a:tabLst>
                <a:tab pos="241300" algn="l"/>
              </a:tabLst>
            </a:pPr>
            <a:r>
              <a:rPr lang="en-US" sz="2600" spc="-10" dirty="0">
                <a:solidFill>
                  <a:srgbClr val="E65E4B"/>
                </a:solidFill>
                <a:latin typeface="FranklinGothic URW Cond Book"/>
                <a:cs typeface="FranklinGothicURWConDem"/>
              </a:rPr>
              <a:t>Extended Term (15+ Years): </a:t>
            </a:r>
            <a:r>
              <a:rPr lang="en-US" sz="2600" spc="-10" dirty="0">
                <a:latin typeface="FranklinGothic URW Cond Book"/>
                <a:cs typeface="FranklinGothicURWConDem"/>
              </a:rPr>
              <a:t>PD&amp;E Study to evaluate options for I-375, I-275 ramps, 4</a:t>
            </a:r>
            <a:r>
              <a:rPr lang="en-US" sz="2600" spc="-10" baseline="30000" dirty="0">
                <a:latin typeface="FranklinGothic URW Cond Book"/>
                <a:cs typeface="FranklinGothicURWConDem"/>
              </a:rPr>
              <a:t>th </a:t>
            </a:r>
            <a:r>
              <a:rPr lang="en-US" sz="2600" spc="-10" dirty="0">
                <a:latin typeface="FranklinGothic URW Cond Book"/>
                <a:cs typeface="FranklinGothicURWConDem"/>
              </a:rPr>
              <a:t>&amp; 5</a:t>
            </a:r>
            <a:r>
              <a:rPr lang="en-US" sz="2600" spc="-10" baseline="30000" dirty="0">
                <a:latin typeface="FranklinGothic URW Cond Book"/>
                <a:cs typeface="FranklinGothicURWConDem"/>
              </a:rPr>
              <a:t>th</a:t>
            </a:r>
            <a:r>
              <a:rPr lang="en-US" sz="2600" spc="-10" dirty="0">
                <a:latin typeface="FranklinGothic URW Cond Book"/>
                <a:cs typeface="FranklinGothicURWConDem"/>
              </a:rPr>
              <a:t> Ave N</a:t>
            </a:r>
          </a:p>
          <a:p>
            <a:pPr marL="241300" marR="208279" indent="-228600">
              <a:lnSpc>
                <a:spcPct val="110000"/>
              </a:lnSpc>
              <a:spcBef>
                <a:spcPts val="430"/>
              </a:spcBef>
              <a:spcAft>
                <a:spcPts val="600"/>
              </a:spcAft>
              <a:buChar char="•"/>
              <a:tabLst>
                <a:tab pos="241300" algn="l"/>
              </a:tabLst>
            </a:pPr>
            <a:r>
              <a:rPr lang="en-US" sz="2600" spc="-10" dirty="0">
                <a:solidFill>
                  <a:srgbClr val="E65E4B"/>
                </a:solidFill>
                <a:latin typeface="FranklinGothic URW Cond Book"/>
                <a:cs typeface="FranklinGothicURWConDem"/>
              </a:rPr>
              <a:t>Other Extended Term Actions Include: </a:t>
            </a:r>
          </a:p>
          <a:p>
            <a:pPr marL="927100" marR="208279" lvl="1">
              <a:lnSpc>
                <a:spcPct val="110000"/>
              </a:lnSpc>
              <a:spcBef>
                <a:spcPts val="430"/>
              </a:spcBef>
              <a:spcAft>
                <a:spcPts val="600"/>
              </a:spcAft>
              <a:tabLst>
                <a:tab pos="241300" algn="l"/>
              </a:tabLst>
            </a:pPr>
            <a:r>
              <a:rPr lang="en-US" sz="1800" b="1" i="0" u="none" strike="noStrike" baseline="0" dirty="0">
                <a:solidFill>
                  <a:srgbClr val="53A7DD"/>
                </a:solidFill>
                <a:latin typeface="FranklinGothicURWConDem"/>
              </a:rPr>
              <a:t>DTSP Mobility Study Update</a:t>
            </a:r>
          </a:p>
          <a:p>
            <a:pPr marL="927100" marR="208279" lvl="1">
              <a:lnSpc>
                <a:spcPct val="110000"/>
              </a:lnSpc>
              <a:spcBef>
                <a:spcPts val="430"/>
              </a:spcBef>
              <a:spcAft>
                <a:spcPts val="600"/>
              </a:spcAft>
              <a:tabLst>
                <a:tab pos="241300" algn="l"/>
              </a:tabLst>
            </a:pPr>
            <a:r>
              <a:rPr lang="en-US" sz="1800" b="1" spc="-10" dirty="0">
                <a:solidFill>
                  <a:srgbClr val="53A7DD"/>
                </a:solidFill>
                <a:latin typeface="FranklinGothicURWConDem"/>
                <a:cs typeface="FranklinGothicURWConDem"/>
              </a:rPr>
              <a:t>I-375 Land Disposition Strategy</a:t>
            </a:r>
            <a:endParaRPr lang="en-US" sz="2200" spc="-10" dirty="0">
              <a:solidFill>
                <a:srgbClr val="53A7DD"/>
              </a:solidFill>
              <a:latin typeface="FranklinGothic URW Cond Book"/>
              <a:cs typeface="FranklinGothicURWConDem"/>
            </a:endParaRPr>
          </a:p>
          <a:p>
            <a:pPr marL="927100" marR="208279" lvl="1">
              <a:lnSpc>
                <a:spcPct val="110000"/>
              </a:lnSpc>
              <a:spcBef>
                <a:spcPts val="430"/>
              </a:spcBef>
              <a:spcAft>
                <a:spcPts val="600"/>
              </a:spcAft>
              <a:tabLst>
                <a:tab pos="241300" algn="l"/>
              </a:tabLst>
            </a:pPr>
            <a:r>
              <a:rPr lang="en-US" sz="1800" b="1" i="0" u="none" strike="noStrike" baseline="0" dirty="0">
                <a:solidFill>
                  <a:srgbClr val="53A7DD"/>
                </a:solidFill>
                <a:latin typeface="FranklinGothicURWConDem"/>
              </a:rPr>
              <a:t>I-375 Interchange Modification Analysis</a:t>
            </a:r>
          </a:p>
          <a:p>
            <a:pPr marL="927100" marR="208279" lvl="1">
              <a:lnSpc>
                <a:spcPct val="110000"/>
              </a:lnSpc>
              <a:spcBef>
                <a:spcPts val="430"/>
              </a:spcBef>
              <a:spcAft>
                <a:spcPts val="600"/>
              </a:spcAft>
              <a:tabLst>
                <a:tab pos="241300" algn="l"/>
              </a:tabLst>
            </a:pPr>
            <a:r>
              <a:rPr lang="en-US" sz="1800" b="1" dirty="0">
                <a:solidFill>
                  <a:srgbClr val="53A7DD"/>
                </a:solidFill>
                <a:latin typeface="FranklinGothicURWConDem"/>
              </a:rPr>
              <a:t>Future Phases for Design &amp; Engineering, Right-of-Way &amp; Construction </a:t>
            </a:r>
          </a:p>
          <a:p>
            <a:pPr marL="241300" marR="208279">
              <a:lnSpc>
                <a:spcPct val="110000"/>
              </a:lnSpc>
              <a:spcBef>
                <a:spcPts val="430"/>
              </a:spcBef>
              <a:spcAft>
                <a:spcPts val="600"/>
              </a:spcAft>
              <a:tabLst>
                <a:tab pos="241300" algn="l"/>
              </a:tabLst>
            </a:pPr>
            <a:endParaRPr lang="en-US" sz="2200" b="1" dirty="0">
              <a:solidFill>
                <a:srgbClr val="E55642"/>
              </a:solidFill>
              <a:latin typeface="FranklinGothicURWConDem"/>
            </a:endParaRPr>
          </a:p>
        </p:txBody>
      </p:sp>
      <p:pic>
        <p:nvPicPr>
          <p:cNvPr id="14" name="Picture 13" descr="Map&#10;&#10;Description automatically generated">
            <a:extLst>
              <a:ext uri="{FF2B5EF4-FFF2-40B4-BE49-F238E27FC236}">
                <a16:creationId xmlns:a16="http://schemas.microsoft.com/office/drawing/2014/main" id="{87664AC8-31E9-414C-B4F3-AEB3B8160795}"/>
              </a:ext>
            </a:extLst>
          </p:cNvPr>
          <p:cNvPicPr>
            <a:picLocks noChangeAspect="1"/>
          </p:cNvPicPr>
          <p:nvPr/>
        </p:nvPicPr>
        <p:blipFill rotWithShape="1">
          <a:blip r:embed="rId3">
            <a:extLst>
              <a:ext uri="{28A0092B-C50C-407E-A947-70E740481C1C}">
                <a14:useLocalDpi xmlns:a14="http://schemas.microsoft.com/office/drawing/2010/main" val="0"/>
              </a:ext>
            </a:extLst>
          </a:blip>
          <a:srcRect l="7824" t="3156" r="21265" b="24261"/>
          <a:stretch/>
        </p:blipFill>
        <p:spPr>
          <a:xfrm>
            <a:off x="6290104" y="1804171"/>
            <a:ext cx="5901896" cy="3975058"/>
          </a:xfrm>
          <a:prstGeom prst="rect">
            <a:avLst/>
          </a:prstGeom>
        </p:spPr>
      </p:pic>
    </p:spTree>
    <p:extLst>
      <p:ext uri="{BB962C8B-B14F-4D97-AF65-F5344CB8AC3E}">
        <p14:creationId xmlns:p14="http://schemas.microsoft.com/office/powerpoint/2010/main" val="2773902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p:txBody>
          <a:bodyPr/>
          <a:lstStyle/>
          <a:p>
            <a:r>
              <a:rPr lang="en-US" dirty="0"/>
              <a:t>A Journey to Safety</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33</a:t>
            </a:fld>
            <a:endParaRPr lang="en-US"/>
          </a:p>
        </p:txBody>
      </p:sp>
      <p:grpSp>
        <p:nvGrpSpPr>
          <p:cNvPr id="16" name="object 58">
            <a:extLst>
              <a:ext uri="{FF2B5EF4-FFF2-40B4-BE49-F238E27FC236}">
                <a16:creationId xmlns:a16="http://schemas.microsoft.com/office/drawing/2014/main" id="{A349EF07-E706-43DB-A70D-E1C45B06C278}"/>
              </a:ext>
            </a:extLst>
          </p:cNvPr>
          <p:cNvGrpSpPr/>
          <p:nvPr/>
        </p:nvGrpSpPr>
        <p:grpSpPr>
          <a:xfrm>
            <a:off x="674588" y="2572159"/>
            <a:ext cx="2686807" cy="2804958"/>
            <a:chOff x="1283384" y="1160939"/>
            <a:chExt cx="1212850" cy="1240790"/>
          </a:xfrm>
        </p:grpSpPr>
        <p:pic>
          <p:nvPicPr>
            <p:cNvPr id="17" name="object 59">
              <a:extLst>
                <a:ext uri="{FF2B5EF4-FFF2-40B4-BE49-F238E27FC236}">
                  <a16:creationId xmlns:a16="http://schemas.microsoft.com/office/drawing/2014/main" id="{7F3A3C5F-B330-42CC-A510-FD0C0FEFC93C}"/>
                </a:ext>
              </a:extLst>
            </p:cNvPr>
            <p:cNvPicPr/>
            <p:nvPr/>
          </p:nvPicPr>
          <p:blipFill>
            <a:blip r:embed="rId3" cstate="print"/>
            <a:stretch>
              <a:fillRect/>
            </a:stretch>
          </p:blipFill>
          <p:spPr>
            <a:xfrm>
              <a:off x="2247369" y="2049261"/>
              <a:ext cx="166090" cy="166090"/>
            </a:xfrm>
            <a:prstGeom prst="rect">
              <a:avLst/>
            </a:prstGeom>
          </p:spPr>
        </p:pic>
        <p:sp>
          <p:nvSpPr>
            <p:cNvPr id="18" name="object 60">
              <a:extLst>
                <a:ext uri="{FF2B5EF4-FFF2-40B4-BE49-F238E27FC236}">
                  <a16:creationId xmlns:a16="http://schemas.microsoft.com/office/drawing/2014/main" id="{DEA6F8A8-68F9-4F3B-A109-0EFFE2406827}"/>
                </a:ext>
              </a:extLst>
            </p:cNvPr>
            <p:cNvSpPr/>
            <p:nvPr/>
          </p:nvSpPr>
          <p:spPr>
            <a:xfrm>
              <a:off x="1377134" y="1554775"/>
              <a:ext cx="890905" cy="829310"/>
            </a:xfrm>
            <a:custGeom>
              <a:avLst/>
              <a:gdLst/>
              <a:ahLst/>
              <a:cxnLst/>
              <a:rect l="l" t="t" r="r" b="b"/>
              <a:pathLst>
                <a:path w="890905" h="829310">
                  <a:moveTo>
                    <a:pt x="890371" y="613778"/>
                  </a:moveTo>
                  <a:lnTo>
                    <a:pt x="511365" y="828700"/>
                  </a:lnTo>
                  <a:lnTo>
                    <a:pt x="0" y="533463"/>
                  </a:lnTo>
                  <a:lnTo>
                    <a:pt x="1739" y="0"/>
                  </a:lnTo>
                </a:path>
              </a:pathLst>
            </a:custGeom>
            <a:ln w="35890">
              <a:solidFill>
                <a:srgbClr val="2E3092"/>
              </a:solidFill>
            </a:ln>
          </p:spPr>
          <p:txBody>
            <a:bodyPr wrap="square" lIns="0" tIns="0" rIns="0" bIns="0" rtlCol="0"/>
            <a:lstStyle/>
            <a:p>
              <a:endParaRPr/>
            </a:p>
          </p:txBody>
        </p:sp>
        <p:sp>
          <p:nvSpPr>
            <p:cNvPr id="19" name="object 61">
              <a:extLst>
                <a:ext uri="{FF2B5EF4-FFF2-40B4-BE49-F238E27FC236}">
                  <a16:creationId xmlns:a16="http://schemas.microsoft.com/office/drawing/2014/main" id="{C3F0185C-A090-492A-B485-B32558A32F6E}"/>
                </a:ext>
              </a:extLst>
            </p:cNvPr>
            <p:cNvSpPr/>
            <p:nvPr/>
          </p:nvSpPr>
          <p:spPr>
            <a:xfrm>
              <a:off x="1506150" y="1178885"/>
              <a:ext cx="890905" cy="847090"/>
            </a:xfrm>
            <a:custGeom>
              <a:avLst/>
              <a:gdLst/>
              <a:ahLst/>
              <a:cxnLst/>
              <a:rect l="l" t="t" r="r" b="b"/>
              <a:pathLst>
                <a:path w="890905" h="847089">
                  <a:moveTo>
                    <a:pt x="0" y="214934"/>
                  </a:moveTo>
                  <a:lnTo>
                    <a:pt x="379006" y="0"/>
                  </a:lnTo>
                  <a:lnTo>
                    <a:pt x="890371" y="295236"/>
                  </a:lnTo>
                  <a:lnTo>
                    <a:pt x="888631" y="846645"/>
                  </a:lnTo>
                </a:path>
              </a:pathLst>
            </a:custGeom>
            <a:ln w="35890">
              <a:solidFill>
                <a:srgbClr val="2E3092"/>
              </a:solidFill>
            </a:ln>
          </p:spPr>
          <p:txBody>
            <a:bodyPr wrap="square" lIns="0" tIns="0" rIns="0" bIns="0" rtlCol="0"/>
            <a:lstStyle/>
            <a:p>
              <a:endParaRPr/>
            </a:p>
          </p:txBody>
        </p:sp>
        <p:pic>
          <p:nvPicPr>
            <p:cNvPr id="20" name="object 62">
              <a:extLst>
                <a:ext uri="{FF2B5EF4-FFF2-40B4-BE49-F238E27FC236}">
                  <a16:creationId xmlns:a16="http://schemas.microsoft.com/office/drawing/2014/main" id="{8E01B2C0-8B49-43F8-B9D5-B60EC4DA18F2}"/>
                </a:ext>
              </a:extLst>
            </p:cNvPr>
            <p:cNvPicPr/>
            <p:nvPr/>
          </p:nvPicPr>
          <p:blipFill>
            <a:blip r:embed="rId4" cstate="print"/>
            <a:stretch>
              <a:fillRect/>
            </a:stretch>
          </p:blipFill>
          <p:spPr>
            <a:xfrm>
              <a:off x="1360195" y="1347012"/>
              <a:ext cx="166090" cy="166103"/>
            </a:xfrm>
            <a:prstGeom prst="rect">
              <a:avLst/>
            </a:prstGeom>
          </p:spPr>
        </p:pic>
        <p:sp>
          <p:nvSpPr>
            <p:cNvPr id="21" name="object 63">
              <a:extLst>
                <a:ext uri="{FF2B5EF4-FFF2-40B4-BE49-F238E27FC236}">
                  <a16:creationId xmlns:a16="http://schemas.microsoft.com/office/drawing/2014/main" id="{4FAB62A7-2BF1-4B30-806B-734988BB99AA}"/>
                </a:ext>
              </a:extLst>
            </p:cNvPr>
            <p:cNvSpPr/>
            <p:nvPr/>
          </p:nvSpPr>
          <p:spPr>
            <a:xfrm>
              <a:off x="1301329" y="1563188"/>
              <a:ext cx="156210" cy="92075"/>
            </a:xfrm>
            <a:custGeom>
              <a:avLst/>
              <a:gdLst/>
              <a:ahLst/>
              <a:cxnLst/>
              <a:rect l="l" t="t" r="r" b="b"/>
              <a:pathLst>
                <a:path w="156209" h="92075">
                  <a:moveTo>
                    <a:pt x="0" y="91579"/>
                  </a:moveTo>
                  <a:lnTo>
                    <a:pt x="77381" y="0"/>
                  </a:lnTo>
                  <a:lnTo>
                    <a:pt x="156095" y="89801"/>
                  </a:lnTo>
                </a:path>
              </a:pathLst>
            </a:custGeom>
            <a:ln w="35890">
              <a:solidFill>
                <a:srgbClr val="2E3092"/>
              </a:solidFill>
            </a:ln>
          </p:spPr>
          <p:txBody>
            <a:bodyPr wrap="square" lIns="0" tIns="0" rIns="0" bIns="0" rtlCol="0"/>
            <a:lstStyle/>
            <a:p>
              <a:endParaRPr/>
            </a:p>
          </p:txBody>
        </p:sp>
        <p:sp>
          <p:nvSpPr>
            <p:cNvPr id="22" name="object 64">
              <a:extLst>
                <a:ext uri="{FF2B5EF4-FFF2-40B4-BE49-F238E27FC236}">
                  <a16:creationId xmlns:a16="http://schemas.microsoft.com/office/drawing/2014/main" id="{A3696A2D-94C9-49DE-89D4-EC98466A4CFE}"/>
                </a:ext>
              </a:extLst>
            </p:cNvPr>
            <p:cNvSpPr/>
            <p:nvPr/>
          </p:nvSpPr>
          <p:spPr>
            <a:xfrm>
              <a:off x="2322073" y="1932133"/>
              <a:ext cx="156210" cy="92075"/>
            </a:xfrm>
            <a:custGeom>
              <a:avLst/>
              <a:gdLst/>
              <a:ahLst/>
              <a:cxnLst/>
              <a:rect l="l" t="t" r="r" b="b"/>
              <a:pathLst>
                <a:path w="156210" h="92075">
                  <a:moveTo>
                    <a:pt x="156095" y="0"/>
                  </a:moveTo>
                  <a:lnTo>
                    <a:pt x="78714" y="91579"/>
                  </a:lnTo>
                  <a:lnTo>
                    <a:pt x="0" y="1778"/>
                  </a:lnTo>
                </a:path>
              </a:pathLst>
            </a:custGeom>
            <a:ln w="35890">
              <a:solidFill>
                <a:srgbClr val="2E3092"/>
              </a:solidFill>
            </a:ln>
          </p:spPr>
          <p:txBody>
            <a:bodyPr wrap="square" lIns="0" tIns="0" rIns="0" bIns="0" rtlCol="0"/>
            <a:lstStyle/>
            <a:p>
              <a:endParaRPr/>
            </a:p>
          </p:txBody>
        </p:sp>
      </p:grpSp>
      <p:pic>
        <p:nvPicPr>
          <p:cNvPr id="31" name="object 59">
            <a:extLst>
              <a:ext uri="{FF2B5EF4-FFF2-40B4-BE49-F238E27FC236}">
                <a16:creationId xmlns:a16="http://schemas.microsoft.com/office/drawing/2014/main" id="{FBCC14B3-CB25-4820-A62C-313378D86A1E}"/>
              </a:ext>
            </a:extLst>
          </p:cNvPr>
          <p:cNvPicPr/>
          <p:nvPr/>
        </p:nvPicPr>
        <p:blipFill>
          <a:blip r:embed="rId3" cstate="print"/>
          <a:stretch>
            <a:fillRect/>
          </a:stretch>
        </p:blipFill>
        <p:spPr>
          <a:xfrm>
            <a:off x="10966104" y="4678082"/>
            <a:ext cx="367936" cy="375467"/>
          </a:xfrm>
          <a:prstGeom prst="rect">
            <a:avLst/>
          </a:prstGeom>
        </p:spPr>
      </p:pic>
      <p:sp>
        <p:nvSpPr>
          <p:cNvPr id="32" name="object 60">
            <a:extLst>
              <a:ext uri="{FF2B5EF4-FFF2-40B4-BE49-F238E27FC236}">
                <a16:creationId xmlns:a16="http://schemas.microsoft.com/office/drawing/2014/main" id="{B469BF8B-A9BA-4ED4-8DD7-7F76B6B47748}"/>
              </a:ext>
            </a:extLst>
          </p:cNvPr>
          <p:cNvSpPr/>
          <p:nvPr/>
        </p:nvSpPr>
        <p:spPr>
          <a:xfrm>
            <a:off x="9038287" y="3560236"/>
            <a:ext cx="1973607" cy="1874757"/>
          </a:xfrm>
          <a:custGeom>
            <a:avLst/>
            <a:gdLst/>
            <a:ahLst/>
            <a:cxnLst/>
            <a:rect l="l" t="t" r="r" b="b"/>
            <a:pathLst>
              <a:path w="890905" h="829310">
                <a:moveTo>
                  <a:pt x="890371" y="613778"/>
                </a:moveTo>
                <a:lnTo>
                  <a:pt x="511365" y="828700"/>
                </a:lnTo>
                <a:lnTo>
                  <a:pt x="0" y="533463"/>
                </a:lnTo>
                <a:lnTo>
                  <a:pt x="1739" y="0"/>
                </a:lnTo>
              </a:path>
            </a:pathLst>
          </a:custGeom>
          <a:ln w="35890">
            <a:solidFill>
              <a:srgbClr val="2E3092"/>
            </a:solidFill>
          </a:ln>
        </p:spPr>
        <p:txBody>
          <a:bodyPr wrap="square" lIns="0" tIns="0" rIns="0" bIns="0" rtlCol="0"/>
          <a:lstStyle/>
          <a:p>
            <a:endParaRPr/>
          </a:p>
        </p:txBody>
      </p:sp>
      <p:sp>
        <p:nvSpPr>
          <p:cNvPr id="35" name="object 63">
            <a:extLst>
              <a:ext uri="{FF2B5EF4-FFF2-40B4-BE49-F238E27FC236}">
                <a16:creationId xmlns:a16="http://schemas.microsoft.com/office/drawing/2014/main" id="{46A2D6B1-41ED-461B-B170-A3F5D4BE6450}"/>
              </a:ext>
            </a:extLst>
          </p:cNvPr>
          <p:cNvSpPr/>
          <p:nvPr/>
        </p:nvSpPr>
        <p:spPr>
          <a:xfrm>
            <a:off x="8870357" y="3579254"/>
            <a:ext cx="346049" cy="208147"/>
          </a:xfrm>
          <a:custGeom>
            <a:avLst/>
            <a:gdLst/>
            <a:ahLst/>
            <a:cxnLst/>
            <a:rect l="l" t="t" r="r" b="b"/>
            <a:pathLst>
              <a:path w="156209" h="92075">
                <a:moveTo>
                  <a:pt x="0" y="91579"/>
                </a:moveTo>
                <a:lnTo>
                  <a:pt x="77381" y="0"/>
                </a:lnTo>
                <a:lnTo>
                  <a:pt x="156095" y="89801"/>
                </a:lnTo>
              </a:path>
            </a:pathLst>
          </a:custGeom>
          <a:ln w="35890">
            <a:solidFill>
              <a:srgbClr val="2E3092"/>
            </a:solidFill>
          </a:ln>
        </p:spPr>
        <p:txBody>
          <a:bodyPr wrap="square" lIns="0" tIns="0" rIns="0" bIns="0" rtlCol="0"/>
          <a:lstStyle/>
          <a:p>
            <a:endParaRPr/>
          </a:p>
        </p:txBody>
      </p:sp>
      <p:grpSp>
        <p:nvGrpSpPr>
          <p:cNvPr id="55" name="Group 54">
            <a:extLst>
              <a:ext uri="{FF2B5EF4-FFF2-40B4-BE49-F238E27FC236}">
                <a16:creationId xmlns:a16="http://schemas.microsoft.com/office/drawing/2014/main" id="{2D628421-5299-4F99-AC43-FD830A1FDCAF}"/>
              </a:ext>
            </a:extLst>
          </p:cNvPr>
          <p:cNvGrpSpPr/>
          <p:nvPr/>
        </p:nvGrpSpPr>
        <p:grpSpPr>
          <a:xfrm>
            <a:off x="9000762" y="2710490"/>
            <a:ext cx="2476882" cy="1914951"/>
            <a:chOff x="9000762" y="2710490"/>
            <a:chExt cx="2476882" cy="1914951"/>
          </a:xfrm>
        </p:grpSpPr>
        <p:grpSp>
          <p:nvGrpSpPr>
            <p:cNvPr id="7" name="Group 6">
              <a:extLst>
                <a:ext uri="{FF2B5EF4-FFF2-40B4-BE49-F238E27FC236}">
                  <a16:creationId xmlns:a16="http://schemas.microsoft.com/office/drawing/2014/main" id="{3C0E969A-D91D-4F7D-B36B-285F34B6A971}"/>
                </a:ext>
              </a:extLst>
            </p:cNvPr>
            <p:cNvGrpSpPr/>
            <p:nvPr/>
          </p:nvGrpSpPr>
          <p:grpSpPr>
            <a:xfrm>
              <a:off x="9000762" y="2710490"/>
              <a:ext cx="2296939" cy="1914951"/>
              <a:chOff x="9000762" y="2710490"/>
              <a:chExt cx="2296939" cy="1914951"/>
            </a:xfrm>
          </p:grpSpPr>
          <p:sp>
            <p:nvSpPr>
              <p:cNvPr id="33" name="object 61">
                <a:extLst>
                  <a:ext uri="{FF2B5EF4-FFF2-40B4-BE49-F238E27FC236}">
                    <a16:creationId xmlns:a16="http://schemas.microsoft.com/office/drawing/2014/main" id="{0996DC8C-2E86-423E-8615-2C07978D5144}"/>
                  </a:ext>
                </a:extLst>
              </p:cNvPr>
              <p:cNvSpPr/>
              <p:nvPr/>
            </p:nvSpPr>
            <p:spPr>
              <a:xfrm>
                <a:off x="9324094" y="2710490"/>
                <a:ext cx="1973607" cy="1914951"/>
              </a:xfrm>
              <a:custGeom>
                <a:avLst/>
                <a:gdLst/>
                <a:ahLst/>
                <a:cxnLst/>
                <a:rect l="l" t="t" r="r" b="b"/>
                <a:pathLst>
                  <a:path w="890905" h="847089">
                    <a:moveTo>
                      <a:pt x="0" y="214934"/>
                    </a:moveTo>
                    <a:lnTo>
                      <a:pt x="379006" y="0"/>
                    </a:lnTo>
                    <a:lnTo>
                      <a:pt x="890371" y="295236"/>
                    </a:lnTo>
                    <a:lnTo>
                      <a:pt x="888631" y="846645"/>
                    </a:lnTo>
                  </a:path>
                </a:pathLst>
              </a:custGeom>
              <a:ln w="35890">
                <a:solidFill>
                  <a:srgbClr val="2E3092"/>
                </a:solidFill>
              </a:ln>
            </p:spPr>
            <p:txBody>
              <a:bodyPr wrap="square" lIns="0" tIns="0" rIns="0" bIns="0" rtlCol="0"/>
              <a:lstStyle/>
              <a:p>
                <a:endParaRPr/>
              </a:p>
            </p:txBody>
          </p:sp>
          <p:pic>
            <p:nvPicPr>
              <p:cNvPr id="34" name="object 62">
                <a:extLst>
                  <a:ext uri="{FF2B5EF4-FFF2-40B4-BE49-F238E27FC236}">
                    <a16:creationId xmlns:a16="http://schemas.microsoft.com/office/drawing/2014/main" id="{C63ACB35-6FE2-4F2D-B941-29E9B544FFE5}"/>
                  </a:ext>
                </a:extLst>
              </p:cNvPr>
              <p:cNvPicPr/>
              <p:nvPr/>
            </p:nvPicPr>
            <p:blipFill>
              <a:blip r:embed="rId4" cstate="print"/>
              <a:stretch>
                <a:fillRect/>
              </a:stretch>
            </p:blipFill>
            <p:spPr>
              <a:xfrm>
                <a:off x="9000762" y="3090562"/>
                <a:ext cx="367936" cy="375496"/>
              </a:xfrm>
              <a:prstGeom prst="rect">
                <a:avLst/>
              </a:prstGeom>
            </p:spPr>
          </p:pic>
        </p:grpSp>
        <p:sp>
          <p:nvSpPr>
            <p:cNvPr id="36" name="object 64">
              <a:extLst>
                <a:ext uri="{FF2B5EF4-FFF2-40B4-BE49-F238E27FC236}">
                  <a16:creationId xmlns:a16="http://schemas.microsoft.com/office/drawing/2014/main" id="{548644A9-2CE8-4B89-8815-61E17FAFC7E6}"/>
                </a:ext>
              </a:extLst>
            </p:cNvPr>
            <p:cNvSpPr/>
            <p:nvPr/>
          </p:nvSpPr>
          <p:spPr>
            <a:xfrm>
              <a:off x="11131595" y="4413300"/>
              <a:ext cx="346049" cy="208147"/>
            </a:xfrm>
            <a:custGeom>
              <a:avLst/>
              <a:gdLst/>
              <a:ahLst/>
              <a:cxnLst/>
              <a:rect l="l" t="t" r="r" b="b"/>
              <a:pathLst>
                <a:path w="156210" h="92075">
                  <a:moveTo>
                    <a:pt x="156095" y="0"/>
                  </a:moveTo>
                  <a:lnTo>
                    <a:pt x="78714" y="91579"/>
                  </a:lnTo>
                  <a:lnTo>
                    <a:pt x="0" y="1778"/>
                  </a:lnTo>
                </a:path>
              </a:pathLst>
            </a:custGeom>
            <a:ln w="35890">
              <a:solidFill>
                <a:srgbClr val="2E3092"/>
              </a:solidFill>
            </a:ln>
          </p:spPr>
          <p:txBody>
            <a:bodyPr wrap="square" lIns="0" tIns="0" rIns="0" bIns="0" rtlCol="0"/>
            <a:lstStyle/>
            <a:p>
              <a:endParaRPr/>
            </a:p>
          </p:txBody>
        </p:sp>
      </p:grpSp>
      <p:sp>
        <p:nvSpPr>
          <p:cNvPr id="38" name="Content Placeholder 8">
            <a:extLst>
              <a:ext uri="{FF2B5EF4-FFF2-40B4-BE49-F238E27FC236}">
                <a16:creationId xmlns:a16="http://schemas.microsoft.com/office/drawing/2014/main" id="{8B9263A6-51B7-4763-9A11-D3DFDC00EAF7}"/>
              </a:ext>
            </a:extLst>
          </p:cNvPr>
          <p:cNvSpPr txBox="1">
            <a:spLocks/>
          </p:cNvSpPr>
          <p:nvPr/>
        </p:nvSpPr>
        <p:spPr>
          <a:xfrm>
            <a:off x="3520247" y="4545156"/>
            <a:ext cx="2384514" cy="14099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en-US" sz="2400" b="0" dirty="0">
                <a:latin typeface="Franklin Gothic Demi" panose="020B0703020102020204" pitchFamily="34" charset="0"/>
              </a:rPr>
              <a:t>Project Development &amp; Environment Study</a:t>
            </a:r>
          </a:p>
        </p:txBody>
      </p:sp>
      <p:sp>
        <p:nvSpPr>
          <p:cNvPr id="39" name="Content Placeholder 8">
            <a:extLst>
              <a:ext uri="{FF2B5EF4-FFF2-40B4-BE49-F238E27FC236}">
                <a16:creationId xmlns:a16="http://schemas.microsoft.com/office/drawing/2014/main" id="{FB0790FA-0065-4133-84D0-27EA3A099874}"/>
              </a:ext>
            </a:extLst>
          </p:cNvPr>
          <p:cNvSpPr txBox="1">
            <a:spLocks/>
          </p:cNvSpPr>
          <p:nvPr/>
        </p:nvSpPr>
        <p:spPr>
          <a:xfrm>
            <a:off x="6500921" y="3667965"/>
            <a:ext cx="2384514" cy="21651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en-US" sz="2400" b="0" dirty="0">
                <a:latin typeface="Franklin Gothic Demi" panose="020B0703020102020204" pitchFamily="34" charset="0"/>
              </a:rPr>
              <a:t>Public Engagement</a:t>
            </a:r>
          </a:p>
        </p:txBody>
      </p:sp>
      <p:sp>
        <p:nvSpPr>
          <p:cNvPr id="40" name="Content Placeholder 8">
            <a:extLst>
              <a:ext uri="{FF2B5EF4-FFF2-40B4-BE49-F238E27FC236}">
                <a16:creationId xmlns:a16="http://schemas.microsoft.com/office/drawing/2014/main" id="{A5B90FA5-4000-4390-8EC1-70A106947CF8}"/>
              </a:ext>
            </a:extLst>
          </p:cNvPr>
          <p:cNvSpPr txBox="1">
            <a:spLocks/>
          </p:cNvSpPr>
          <p:nvPr/>
        </p:nvSpPr>
        <p:spPr>
          <a:xfrm>
            <a:off x="9020467" y="3860146"/>
            <a:ext cx="2384514" cy="21651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en-US" sz="2400" b="0" dirty="0">
                <a:latin typeface="Franklin Gothic Demi" panose="020B0703020102020204" pitchFamily="34" charset="0"/>
              </a:rPr>
              <a:t>Construction</a:t>
            </a:r>
          </a:p>
        </p:txBody>
      </p:sp>
      <p:sp>
        <p:nvSpPr>
          <p:cNvPr id="41" name="Content Placeholder 8">
            <a:extLst>
              <a:ext uri="{FF2B5EF4-FFF2-40B4-BE49-F238E27FC236}">
                <a16:creationId xmlns:a16="http://schemas.microsoft.com/office/drawing/2014/main" id="{DF6C831F-07D4-4FB7-B7FD-C1A22D73691E}"/>
              </a:ext>
            </a:extLst>
          </p:cNvPr>
          <p:cNvSpPr txBox="1">
            <a:spLocks/>
          </p:cNvSpPr>
          <p:nvPr/>
        </p:nvSpPr>
        <p:spPr>
          <a:xfrm>
            <a:off x="1055479" y="3232953"/>
            <a:ext cx="1922144" cy="21651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en-US" sz="3200" b="0" dirty="0">
                <a:solidFill>
                  <a:srgbClr val="2E3E97"/>
                </a:solidFill>
                <a:latin typeface="Franklin Gothic Demi" panose="020B0703020102020204" pitchFamily="34" charset="0"/>
              </a:rPr>
              <a:t>DTSP Project Concepts</a:t>
            </a:r>
          </a:p>
        </p:txBody>
      </p:sp>
      <p:sp>
        <p:nvSpPr>
          <p:cNvPr id="49" name="Content Placeholder 8">
            <a:extLst>
              <a:ext uri="{FF2B5EF4-FFF2-40B4-BE49-F238E27FC236}">
                <a16:creationId xmlns:a16="http://schemas.microsoft.com/office/drawing/2014/main" id="{732D36B6-C642-44BE-8EE1-845138C78349}"/>
              </a:ext>
            </a:extLst>
          </p:cNvPr>
          <p:cNvSpPr txBox="1">
            <a:spLocks/>
          </p:cNvSpPr>
          <p:nvPr/>
        </p:nvSpPr>
        <p:spPr>
          <a:xfrm>
            <a:off x="3456660" y="2346415"/>
            <a:ext cx="2384514" cy="21651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en-US" sz="2400" b="0" dirty="0">
                <a:latin typeface="Franklin Gothic Demi" panose="020B0703020102020204" pitchFamily="34" charset="0"/>
              </a:rPr>
              <a:t>Engineering     &amp; Design</a:t>
            </a:r>
          </a:p>
        </p:txBody>
      </p:sp>
      <p:grpSp>
        <p:nvGrpSpPr>
          <p:cNvPr id="56" name="Group 55">
            <a:extLst>
              <a:ext uri="{FF2B5EF4-FFF2-40B4-BE49-F238E27FC236}">
                <a16:creationId xmlns:a16="http://schemas.microsoft.com/office/drawing/2014/main" id="{A76174CC-3C03-4320-A390-CF3603A9941E}"/>
              </a:ext>
            </a:extLst>
          </p:cNvPr>
          <p:cNvGrpSpPr/>
          <p:nvPr/>
        </p:nvGrpSpPr>
        <p:grpSpPr>
          <a:xfrm>
            <a:off x="3516488" y="1497665"/>
            <a:ext cx="2476882" cy="1914951"/>
            <a:chOff x="9000762" y="2710490"/>
            <a:chExt cx="2476882" cy="1914951"/>
          </a:xfrm>
        </p:grpSpPr>
        <p:grpSp>
          <p:nvGrpSpPr>
            <p:cNvPr id="57" name="Group 56">
              <a:extLst>
                <a:ext uri="{FF2B5EF4-FFF2-40B4-BE49-F238E27FC236}">
                  <a16:creationId xmlns:a16="http://schemas.microsoft.com/office/drawing/2014/main" id="{F9F8CAF1-6202-4A99-A8FD-3117F603C8E3}"/>
                </a:ext>
              </a:extLst>
            </p:cNvPr>
            <p:cNvGrpSpPr/>
            <p:nvPr/>
          </p:nvGrpSpPr>
          <p:grpSpPr>
            <a:xfrm>
              <a:off x="9000762" y="2710490"/>
              <a:ext cx="2296939" cy="1914951"/>
              <a:chOff x="9000762" y="2710490"/>
              <a:chExt cx="2296939" cy="1914951"/>
            </a:xfrm>
          </p:grpSpPr>
          <p:sp>
            <p:nvSpPr>
              <p:cNvPr id="59" name="object 61">
                <a:extLst>
                  <a:ext uri="{FF2B5EF4-FFF2-40B4-BE49-F238E27FC236}">
                    <a16:creationId xmlns:a16="http://schemas.microsoft.com/office/drawing/2014/main" id="{4157A5AE-B50A-4446-8CF8-E893E28267D2}"/>
                  </a:ext>
                </a:extLst>
              </p:cNvPr>
              <p:cNvSpPr/>
              <p:nvPr/>
            </p:nvSpPr>
            <p:spPr>
              <a:xfrm>
                <a:off x="9324094" y="2710490"/>
                <a:ext cx="1973607" cy="1914951"/>
              </a:xfrm>
              <a:custGeom>
                <a:avLst/>
                <a:gdLst/>
                <a:ahLst/>
                <a:cxnLst/>
                <a:rect l="l" t="t" r="r" b="b"/>
                <a:pathLst>
                  <a:path w="890905" h="847089">
                    <a:moveTo>
                      <a:pt x="0" y="214934"/>
                    </a:moveTo>
                    <a:lnTo>
                      <a:pt x="379006" y="0"/>
                    </a:lnTo>
                    <a:lnTo>
                      <a:pt x="890371" y="295236"/>
                    </a:lnTo>
                    <a:lnTo>
                      <a:pt x="888631" y="846645"/>
                    </a:lnTo>
                  </a:path>
                </a:pathLst>
              </a:custGeom>
              <a:ln w="35890">
                <a:solidFill>
                  <a:srgbClr val="2E3092"/>
                </a:solidFill>
              </a:ln>
            </p:spPr>
            <p:txBody>
              <a:bodyPr wrap="square" lIns="0" tIns="0" rIns="0" bIns="0" rtlCol="0"/>
              <a:lstStyle/>
              <a:p>
                <a:endParaRPr/>
              </a:p>
            </p:txBody>
          </p:sp>
          <p:pic>
            <p:nvPicPr>
              <p:cNvPr id="60" name="object 62">
                <a:extLst>
                  <a:ext uri="{FF2B5EF4-FFF2-40B4-BE49-F238E27FC236}">
                    <a16:creationId xmlns:a16="http://schemas.microsoft.com/office/drawing/2014/main" id="{C545CA0B-DE7E-4301-9D93-056E51757B48}"/>
                  </a:ext>
                </a:extLst>
              </p:cNvPr>
              <p:cNvPicPr/>
              <p:nvPr/>
            </p:nvPicPr>
            <p:blipFill>
              <a:blip r:embed="rId4" cstate="print"/>
              <a:stretch>
                <a:fillRect/>
              </a:stretch>
            </p:blipFill>
            <p:spPr>
              <a:xfrm>
                <a:off x="9000762" y="3090562"/>
                <a:ext cx="367936" cy="375496"/>
              </a:xfrm>
              <a:prstGeom prst="rect">
                <a:avLst/>
              </a:prstGeom>
            </p:spPr>
          </p:pic>
        </p:grpSp>
        <p:sp>
          <p:nvSpPr>
            <p:cNvPr id="58" name="object 64">
              <a:extLst>
                <a:ext uri="{FF2B5EF4-FFF2-40B4-BE49-F238E27FC236}">
                  <a16:creationId xmlns:a16="http://schemas.microsoft.com/office/drawing/2014/main" id="{BC92D06B-FA4E-43DA-ACF6-5D9D5A564960}"/>
                </a:ext>
              </a:extLst>
            </p:cNvPr>
            <p:cNvSpPr/>
            <p:nvPr/>
          </p:nvSpPr>
          <p:spPr>
            <a:xfrm>
              <a:off x="11131595" y="4413300"/>
              <a:ext cx="346049" cy="208147"/>
            </a:xfrm>
            <a:custGeom>
              <a:avLst/>
              <a:gdLst/>
              <a:ahLst/>
              <a:cxnLst/>
              <a:rect l="l" t="t" r="r" b="b"/>
              <a:pathLst>
                <a:path w="156210" h="92075">
                  <a:moveTo>
                    <a:pt x="156095" y="0"/>
                  </a:moveTo>
                  <a:lnTo>
                    <a:pt x="78714" y="91579"/>
                  </a:lnTo>
                  <a:lnTo>
                    <a:pt x="0" y="1778"/>
                  </a:lnTo>
                </a:path>
              </a:pathLst>
            </a:custGeom>
            <a:ln w="35890">
              <a:solidFill>
                <a:srgbClr val="2E3092"/>
              </a:solidFill>
            </a:ln>
          </p:spPr>
          <p:txBody>
            <a:bodyPr wrap="square" lIns="0" tIns="0" rIns="0" bIns="0" rtlCol="0"/>
            <a:lstStyle/>
            <a:p>
              <a:endParaRPr/>
            </a:p>
          </p:txBody>
        </p:sp>
      </p:grpSp>
      <p:grpSp>
        <p:nvGrpSpPr>
          <p:cNvPr id="61" name="Group 60">
            <a:extLst>
              <a:ext uri="{FF2B5EF4-FFF2-40B4-BE49-F238E27FC236}">
                <a16:creationId xmlns:a16="http://schemas.microsoft.com/office/drawing/2014/main" id="{EC4F55F9-ADC7-4CCD-A0DE-25C2F2DC569C}"/>
              </a:ext>
            </a:extLst>
          </p:cNvPr>
          <p:cNvGrpSpPr/>
          <p:nvPr/>
        </p:nvGrpSpPr>
        <p:grpSpPr>
          <a:xfrm flipV="1">
            <a:off x="3575645" y="4545156"/>
            <a:ext cx="2476882" cy="1914951"/>
            <a:chOff x="9000762" y="2710490"/>
            <a:chExt cx="2476882" cy="1914951"/>
          </a:xfrm>
        </p:grpSpPr>
        <p:grpSp>
          <p:nvGrpSpPr>
            <p:cNvPr id="62" name="Group 61">
              <a:extLst>
                <a:ext uri="{FF2B5EF4-FFF2-40B4-BE49-F238E27FC236}">
                  <a16:creationId xmlns:a16="http://schemas.microsoft.com/office/drawing/2014/main" id="{9DF87EE4-6858-4A56-AB76-0AED39BD2B4B}"/>
                </a:ext>
              </a:extLst>
            </p:cNvPr>
            <p:cNvGrpSpPr/>
            <p:nvPr/>
          </p:nvGrpSpPr>
          <p:grpSpPr>
            <a:xfrm>
              <a:off x="9000762" y="2710490"/>
              <a:ext cx="2296939" cy="1914951"/>
              <a:chOff x="9000762" y="2710490"/>
              <a:chExt cx="2296939" cy="1914951"/>
            </a:xfrm>
          </p:grpSpPr>
          <p:sp>
            <p:nvSpPr>
              <p:cNvPr id="64" name="object 61">
                <a:extLst>
                  <a:ext uri="{FF2B5EF4-FFF2-40B4-BE49-F238E27FC236}">
                    <a16:creationId xmlns:a16="http://schemas.microsoft.com/office/drawing/2014/main" id="{211C4506-99BB-43DC-BEF3-F9CC460B0D5A}"/>
                  </a:ext>
                </a:extLst>
              </p:cNvPr>
              <p:cNvSpPr/>
              <p:nvPr/>
            </p:nvSpPr>
            <p:spPr>
              <a:xfrm>
                <a:off x="9324094" y="2710490"/>
                <a:ext cx="1973607" cy="1914951"/>
              </a:xfrm>
              <a:custGeom>
                <a:avLst/>
                <a:gdLst/>
                <a:ahLst/>
                <a:cxnLst/>
                <a:rect l="l" t="t" r="r" b="b"/>
                <a:pathLst>
                  <a:path w="890905" h="847089">
                    <a:moveTo>
                      <a:pt x="0" y="214934"/>
                    </a:moveTo>
                    <a:lnTo>
                      <a:pt x="379006" y="0"/>
                    </a:lnTo>
                    <a:lnTo>
                      <a:pt x="890371" y="295236"/>
                    </a:lnTo>
                    <a:lnTo>
                      <a:pt x="888631" y="846645"/>
                    </a:lnTo>
                  </a:path>
                </a:pathLst>
              </a:custGeom>
              <a:ln w="35890">
                <a:solidFill>
                  <a:srgbClr val="2E3092"/>
                </a:solidFill>
              </a:ln>
            </p:spPr>
            <p:txBody>
              <a:bodyPr wrap="square" lIns="0" tIns="0" rIns="0" bIns="0" rtlCol="0"/>
              <a:lstStyle/>
              <a:p>
                <a:endParaRPr/>
              </a:p>
            </p:txBody>
          </p:sp>
          <p:pic>
            <p:nvPicPr>
              <p:cNvPr id="65" name="object 62">
                <a:extLst>
                  <a:ext uri="{FF2B5EF4-FFF2-40B4-BE49-F238E27FC236}">
                    <a16:creationId xmlns:a16="http://schemas.microsoft.com/office/drawing/2014/main" id="{08921224-F785-44B0-8603-0155351A06D2}"/>
                  </a:ext>
                </a:extLst>
              </p:cNvPr>
              <p:cNvPicPr/>
              <p:nvPr/>
            </p:nvPicPr>
            <p:blipFill>
              <a:blip r:embed="rId4" cstate="print"/>
              <a:stretch>
                <a:fillRect/>
              </a:stretch>
            </p:blipFill>
            <p:spPr>
              <a:xfrm>
                <a:off x="9000762" y="3090562"/>
                <a:ext cx="367936" cy="375496"/>
              </a:xfrm>
              <a:prstGeom prst="rect">
                <a:avLst/>
              </a:prstGeom>
            </p:spPr>
          </p:pic>
        </p:grpSp>
        <p:sp>
          <p:nvSpPr>
            <p:cNvPr id="63" name="object 64">
              <a:extLst>
                <a:ext uri="{FF2B5EF4-FFF2-40B4-BE49-F238E27FC236}">
                  <a16:creationId xmlns:a16="http://schemas.microsoft.com/office/drawing/2014/main" id="{76C4DAC9-BE4C-41B4-8430-27D3F962BDFA}"/>
                </a:ext>
              </a:extLst>
            </p:cNvPr>
            <p:cNvSpPr/>
            <p:nvPr/>
          </p:nvSpPr>
          <p:spPr>
            <a:xfrm>
              <a:off x="11131595" y="4413300"/>
              <a:ext cx="346049" cy="208147"/>
            </a:xfrm>
            <a:custGeom>
              <a:avLst/>
              <a:gdLst/>
              <a:ahLst/>
              <a:cxnLst/>
              <a:rect l="l" t="t" r="r" b="b"/>
              <a:pathLst>
                <a:path w="156210" h="92075">
                  <a:moveTo>
                    <a:pt x="156095" y="0"/>
                  </a:moveTo>
                  <a:lnTo>
                    <a:pt x="78714" y="91579"/>
                  </a:lnTo>
                  <a:lnTo>
                    <a:pt x="0" y="1778"/>
                  </a:lnTo>
                </a:path>
              </a:pathLst>
            </a:custGeom>
            <a:ln w="35890">
              <a:solidFill>
                <a:srgbClr val="2E3092"/>
              </a:solidFill>
            </a:ln>
          </p:spPr>
          <p:txBody>
            <a:bodyPr wrap="square" lIns="0" tIns="0" rIns="0" bIns="0" rtlCol="0"/>
            <a:lstStyle/>
            <a:p>
              <a:endParaRPr/>
            </a:p>
          </p:txBody>
        </p:sp>
      </p:grpSp>
      <p:cxnSp>
        <p:nvCxnSpPr>
          <p:cNvPr id="72" name="Straight Arrow Connector 71">
            <a:extLst>
              <a:ext uri="{FF2B5EF4-FFF2-40B4-BE49-F238E27FC236}">
                <a16:creationId xmlns:a16="http://schemas.microsoft.com/office/drawing/2014/main" id="{971C135C-16BD-4800-92DA-EDFF4033A0F1}"/>
              </a:ext>
            </a:extLst>
          </p:cNvPr>
          <p:cNvCxnSpPr>
            <a:cxnSpLocks/>
            <a:stCxn id="74" idx="3"/>
          </p:cNvCxnSpPr>
          <p:nvPr/>
        </p:nvCxnSpPr>
        <p:spPr>
          <a:xfrm>
            <a:off x="4936696" y="4040165"/>
            <a:ext cx="182986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74" name="object 59">
            <a:extLst>
              <a:ext uri="{FF2B5EF4-FFF2-40B4-BE49-F238E27FC236}">
                <a16:creationId xmlns:a16="http://schemas.microsoft.com/office/drawing/2014/main" id="{6F596B80-4904-4CAE-8065-CA0ECE9BDE98}"/>
              </a:ext>
            </a:extLst>
          </p:cNvPr>
          <p:cNvPicPr/>
          <p:nvPr/>
        </p:nvPicPr>
        <p:blipFill>
          <a:blip r:embed="rId3" cstate="print"/>
          <a:stretch>
            <a:fillRect/>
          </a:stretch>
        </p:blipFill>
        <p:spPr>
          <a:xfrm>
            <a:off x="4568760" y="3852431"/>
            <a:ext cx="367936" cy="375467"/>
          </a:xfrm>
          <a:prstGeom prst="rect">
            <a:avLst/>
          </a:prstGeom>
        </p:spPr>
      </p:pic>
      <p:sp>
        <p:nvSpPr>
          <p:cNvPr id="78" name="Content Placeholder 8">
            <a:extLst>
              <a:ext uri="{FF2B5EF4-FFF2-40B4-BE49-F238E27FC236}">
                <a16:creationId xmlns:a16="http://schemas.microsoft.com/office/drawing/2014/main" id="{73CEB68B-206A-4971-BFBB-00F7CE934BCB}"/>
              </a:ext>
            </a:extLst>
          </p:cNvPr>
          <p:cNvSpPr txBox="1">
            <a:spLocks/>
          </p:cNvSpPr>
          <p:nvPr/>
        </p:nvSpPr>
        <p:spPr>
          <a:xfrm>
            <a:off x="6125506" y="4547254"/>
            <a:ext cx="3394620" cy="45431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dirty="0">
                <a:solidFill>
                  <a:schemeClr val="bg2">
                    <a:lumMod val="50000"/>
                  </a:schemeClr>
                </a:solidFill>
                <a:latin typeface="Franklin Gothic Demi" panose="020B0703020102020204" pitchFamily="34" charset="0"/>
              </a:rPr>
              <a:t>Capping Alternative</a:t>
            </a:r>
          </a:p>
          <a:p>
            <a:r>
              <a:rPr lang="en-US" sz="1400" b="0" dirty="0">
                <a:solidFill>
                  <a:schemeClr val="bg2">
                    <a:lumMod val="50000"/>
                  </a:schemeClr>
                </a:solidFill>
                <a:latin typeface="Franklin Gothic Demi" panose="020B0703020102020204" pitchFamily="34" charset="0"/>
              </a:rPr>
              <a:t>Boulevard Alternative</a:t>
            </a:r>
          </a:p>
          <a:p>
            <a:r>
              <a:rPr lang="en-US" sz="1400" b="0" dirty="0">
                <a:solidFill>
                  <a:schemeClr val="bg2">
                    <a:lumMod val="50000"/>
                  </a:schemeClr>
                </a:solidFill>
                <a:latin typeface="Franklin Gothic Demi" panose="020B0703020102020204" pitchFamily="34" charset="0"/>
              </a:rPr>
              <a:t>Right-Sizing Alternative </a:t>
            </a:r>
          </a:p>
          <a:p>
            <a:r>
              <a:rPr lang="en-US" sz="1400" b="0" dirty="0">
                <a:solidFill>
                  <a:schemeClr val="bg2">
                    <a:lumMod val="50000"/>
                  </a:schemeClr>
                </a:solidFill>
                <a:latin typeface="Franklin Gothic Demi" panose="020B0703020102020204" pitchFamily="34" charset="0"/>
              </a:rPr>
              <a:t>Cultural Resource Assessment</a:t>
            </a:r>
          </a:p>
          <a:p>
            <a:r>
              <a:rPr lang="en-US" sz="1400" b="0" dirty="0">
                <a:solidFill>
                  <a:schemeClr val="bg2">
                    <a:lumMod val="50000"/>
                  </a:schemeClr>
                </a:solidFill>
                <a:latin typeface="Franklin Gothic Demi" panose="020B0703020102020204" pitchFamily="34" charset="0"/>
              </a:rPr>
              <a:t>Park, Open Space or Development</a:t>
            </a:r>
          </a:p>
        </p:txBody>
      </p:sp>
    </p:spTree>
    <p:extLst>
      <p:ext uri="{BB962C8B-B14F-4D97-AF65-F5344CB8AC3E}">
        <p14:creationId xmlns:p14="http://schemas.microsoft.com/office/powerpoint/2010/main" val="3108555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p:txBody>
          <a:bodyPr/>
          <a:lstStyle/>
          <a:p>
            <a:r>
              <a:rPr lang="en-US" dirty="0"/>
              <a:t>Next Steps</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34</a:t>
            </a:fld>
            <a:endParaRPr lang="en-US"/>
          </a:p>
        </p:txBody>
      </p:sp>
      <p:grpSp>
        <p:nvGrpSpPr>
          <p:cNvPr id="16" name="object 58">
            <a:extLst>
              <a:ext uri="{FF2B5EF4-FFF2-40B4-BE49-F238E27FC236}">
                <a16:creationId xmlns:a16="http://schemas.microsoft.com/office/drawing/2014/main" id="{A349EF07-E706-43DB-A70D-E1C45B06C278}"/>
              </a:ext>
            </a:extLst>
          </p:cNvPr>
          <p:cNvGrpSpPr/>
          <p:nvPr/>
        </p:nvGrpSpPr>
        <p:grpSpPr>
          <a:xfrm>
            <a:off x="466128" y="2494412"/>
            <a:ext cx="2686807" cy="2804958"/>
            <a:chOff x="1283384" y="1160939"/>
            <a:chExt cx="1212850" cy="1240790"/>
          </a:xfrm>
        </p:grpSpPr>
        <p:pic>
          <p:nvPicPr>
            <p:cNvPr id="17" name="object 59">
              <a:extLst>
                <a:ext uri="{FF2B5EF4-FFF2-40B4-BE49-F238E27FC236}">
                  <a16:creationId xmlns:a16="http://schemas.microsoft.com/office/drawing/2014/main" id="{7F3A3C5F-B330-42CC-A510-FD0C0FEFC93C}"/>
                </a:ext>
              </a:extLst>
            </p:cNvPr>
            <p:cNvPicPr/>
            <p:nvPr/>
          </p:nvPicPr>
          <p:blipFill>
            <a:blip r:embed="rId3" cstate="print"/>
            <a:stretch>
              <a:fillRect/>
            </a:stretch>
          </p:blipFill>
          <p:spPr>
            <a:xfrm>
              <a:off x="2247369" y="2049261"/>
              <a:ext cx="166090" cy="166090"/>
            </a:xfrm>
            <a:prstGeom prst="rect">
              <a:avLst/>
            </a:prstGeom>
          </p:spPr>
        </p:pic>
        <p:sp>
          <p:nvSpPr>
            <p:cNvPr id="18" name="object 60">
              <a:extLst>
                <a:ext uri="{FF2B5EF4-FFF2-40B4-BE49-F238E27FC236}">
                  <a16:creationId xmlns:a16="http://schemas.microsoft.com/office/drawing/2014/main" id="{DEA6F8A8-68F9-4F3B-A109-0EFFE2406827}"/>
                </a:ext>
              </a:extLst>
            </p:cNvPr>
            <p:cNvSpPr/>
            <p:nvPr/>
          </p:nvSpPr>
          <p:spPr>
            <a:xfrm>
              <a:off x="1377134" y="1554775"/>
              <a:ext cx="890905" cy="829310"/>
            </a:xfrm>
            <a:custGeom>
              <a:avLst/>
              <a:gdLst/>
              <a:ahLst/>
              <a:cxnLst/>
              <a:rect l="l" t="t" r="r" b="b"/>
              <a:pathLst>
                <a:path w="890905" h="829310">
                  <a:moveTo>
                    <a:pt x="890371" y="613778"/>
                  </a:moveTo>
                  <a:lnTo>
                    <a:pt x="511365" y="828700"/>
                  </a:lnTo>
                  <a:lnTo>
                    <a:pt x="0" y="533463"/>
                  </a:lnTo>
                  <a:lnTo>
                    <a:pt x="1739" y="0"/>
                  </a:lnTo>
                </a:path>
              </a:pathLst>
            </a:custGeom>
            <a:ln w="35890">
              <a:solidFill>
                <a:srgbClr val="2E3092"/>
              </a:solidFill>
            </a:ln>
          </p:spPr>
          <p:txBody>
            <a:bodyPr wrap="square" lIns="0" tIns="0" rIns="0" bIns="0" rtlCol="0"/>
            <a:lstStyle/>
            <a:p>
              <a:endParaRPr/>
            </a:p>
          </p:txBody>
        </p:sp>
        <p:sp>
          <p:nvSpPr>
            <p:cNvPr id="19" name="object 61">
              <a:extLst>
                <a:ext uri="{FF2B5EF4-FFF2-40B4-BE49-F238E27FC236}">
                  <a16:creationId xmlns:a16="http://schemas.microsoft.com/office/drawing/2014/main" id="{C3F0185C-A090-492A-B485-B32558A32F6E}"/>
                </a:ext>
              </a:extLst>
            </p:cNvPr>
            <p:cNvSpPr/>
            <p:nvPr/>
          </p:nvSpPr>
          <p:spPr>
            <a:xfrm>
              <a:off x="1506150" y="1178885"/>
              <a:ext cx="890905" cy="847090"/>
            </a:xfrm>
            <a:custGeom>
              <a:avLst/>
              <a:gdLst/>
              <a:ahLst/>
              <a:cxnLst/>
              <a:rect l="l" t="t" r="r" b="b"/>
              <a:pathLst>
                <a:path w="890905" h="847089">
                  <a:moveTo>
                    <a:pt x="0" y="214934"/>
                  </a:moveTo>
                  <a:lnTo>
                    <a:pt x="379006" y="0"/>
                  </a:lnTo>
                  <a:lnTo>
                    <a:pt x="890371" y="295236"/>
                  </a:lnTo>
                  <a:lnTo>
                    <a:pt x="888631" y="846645"/>
                  </a:lnTo>
                </a:path>
              </a:pathLst>
            </a:custGeom>
            <a:ln w="35890">
              <a:solidFill>
                <a:srgbClr val="2E3092"/>
              </a:solidFill>
            </a:ln>
          </p:spPr>
          <p:txBody>
            <a:bodyPr wrap="square" lIns="0" tIns="0" rIns="0" bIns="0" rtlCol="0"/>
            <a:lstStyle/>
            <a:p>
              <a:endParaRPr/>
            </a:p>
          </p:txBody>
        </p:sp>
        <p:pic>
          <p:nvPicPr>
            <p:cNvPr id="20" name="object 62">
              <a:extLst>
                <a:ext uri="{FF2B5EF4-FFF2-40B4-BE49-F238E27FC236}">
                  <a16:creationId xmlns:a16="http://schemas.microsoft.com/office/drawing/2014/main" id="{8E01B2C0-8B49-43F8-B9D5-B60EC4DA18F2}"/>
                </a:ext>
              </a:extLst>
            </p:cNvPr>
            <p:cNvPicPr/>
            <p:nvPr/>
          </p:nvPicPr>
          <p:blipFill>
            <a:blip r:embed="rId4" cstate="print"/>
            <a:stretch>
              <a:fillRect/>
            </a:stretch>
          </p:blipFill>
          <p:spPr>
            <a:xfrm>
              <a:off x="1360195" y="1347012"/>
              <a:ext cx="166090" cy="166103"/>
            </a:xfrm>
            <a:prstGeom prst="rect">
              <a:avLst/>
            </a:prstGeom>
          </p:spPr>
        </p:pic>
        <p:sp>
          <p:nvSpPr>
            <p:cNvPr id="21" name="object 63">
              <a:extLst>
                <a:ext uri="{FF2B5EF4-FFF2-40B4-BE49-F238E27FC236}">
                  <a16:creationId xmlns:a16="http://schemas.microsoft.com/office/drawing/2014/main" id="{4FAB62A7-2BF1-4B30-806B-734988BB99AA}"/>
                </a:ext>
              </a:extLst>
            </p:cNvPr>
            <p:cNvSpPr/>
            <p:nvPr/>
          </p:nvSpPr>
          <p:spPr>
            <a:xfrm>
              <a:off x="1301329" y="1563188"/>
              <a:ext cx="156210" cy="92075"/>
            </a:xfrm>
            <a:custGeom>
              <a:avLst/>
              <a:gdLst/>
              <a:ahLst/>
              <a:cxnLst/>
              <a:rect l="l" t="t" r="r" b="b"/>
              <a:pathLst>
                <a:path w="156209" h="92075">
                  <a:moveTo>
                    <a:pt x="0" y="91579"/>
                  </a:moveTo>
                  <a:lnTo>
                    <a:pt x="77381" y="0"/>
                  </a:lnTo>
                  <a:lnTo>
                    <a:pt x="156095" y="89801"/>
                  </a:lnTo>
                </a:path>
              </a:pathLst>
            </a:custGeom>
            <a:ln w="35890">
              <a:solidFill>
                <a:srgbClr val="2E3092"/>
              </a:solidFill>
            </a:ln>
          </p:spPr>
          <p:txBody>
            <a:bodyPr wrap="square" lIns="0" tIns="0" rIns="0" bIns="0" rtlCol="0"/>
            <a:lstStyle/>
            <a:p>
              <a:endParaRPr/>
            </a:p>
          </p:txBody>
        </p:sp>
        <p:sp>
          <p:nvSpPr>
            <p:cNvPr id="22" name="object 64">
              <a:extLst>
                <a:ext uri="{FF2B5EF4-FFF2-40B4-BE49-F238E27FC236}">
                  <a16:creationId xmlns:a16="http://schemas.microsoft.com/office/drawing/2014/main" id="{A3696A2D-94C9-49DE-89D4-EC98466A4CFE}"/>
                </a:ext>
              </a:extLst>
            </p:cNvPr>
            <p:cNvSpPr/>
            <p:nvPr/>
          </p:nvSpPr>
          <p:spPr>
            <a:xfrm>
              <a:off x="2322073" y="1932133"/>
              <a:ext cx="156210" cy="92075"/>
            </a:xfrm>
            <a:custGeom>
              <a:avLst/>
              <a:gdLst/>
              <a:ahLst/>
              <a:cxnLst/>
              <a:rect l="l" t="t" r="r" b="b"/>
              <a:pathLst>
                <a:path w="156210" h="92075">
                  <a:moveTo>
                    <a:pt x="156095" y="0"/>
                  </a:moveTo>
                  <a:lnTo>
                    <a:pt x="78714" y="91579"/>
                  </a:lnTo>
                  <a:lnTo>
                    <a:pt x="0" y="1778"/>
                  </a:lnTo>
                </a:path>
              </a:pathLst>
            </a:custGeom>
            <a:ln w="35890">
              <a:solidFill>
                <a:srgbClr val="2E3092"/>
              </a:solidFill>
            </a:ln>
          </p:spPr>
          <p:txBody>
            <a:bodyPr wrap="square" lIns="0" tIns="0" rIns="0" bIns="0" rtlCol="0"/>
            <a:lstStyle/>
            <a:p>
              <a:endParaRPr/>
            </a:p>
          </p:txBody>
        </p:sp>
      </p:grpSp>
      <p:pic>
        <p:nvPicPr>
          <p:cNvPr id="31" name="object 59">
            <a:extLst>
              <a:ext uri="{FF2B5EF4-FFF2-40B4-BE49-F238E27FC236}">
                <a16:creationId xmlns:a16="http://schemas.microsoft.com/office/drawing/2014/main" id="{FBCC14B3-CB25-4820-A62C-313378D86A1E}"/>
              </a:ext>
            </a:extLst>
          </p:cNvPr>
          <p:cNvPicPr/>
          <p:nvPr/>
        </p:nvPicPr>
        <p:blipFill>
          <a:blip r:embed="rId3" cstate="print"/>
          <a:stretch>
            <a:fillRect/>
          </a:stretch>
        </p:blipFill>
        <p:spPr>
          <a:xfrm>
            <a:off x="11115192" y="4624777"/>
            <a:ext cx="367936" cy="375467"/>
          </a:xfrm>
          <a:prstGeom prst="rect">
            <a:avLst/>
          </a:prstGeom>
        </p:spPr>
      </p:pic>
      <p:sp>
        <p:nvSpPr>
          <p:cNvPr id="32" name="object 60">
            <a:extLst>
              <a:ext uri="{FF2B5EF4-FFF2-40B4-BE49-F238E27FC236}">
                <a16:creationId xmlns:a16="http://schemas.microsoft.com/office/drawing/2014/main" id="{B469BF8B-A9BA-4ED4-8DD7-7F76B6B47748}"/>
              </a:ext>
            </a:extLst>
          </p:cNvPr>
          <p:cNvSpPr/>
          <p:nvPr/>
        </p:nvSpPr>
        <p:spPr>
          <a:xfrm>
            <a:off x="9187375" y="3506931"/>
            <a:ext cx="1973607" cy="1874757"/>
          </a:xfrm>
          <a:custGeom>
            <a:avLst/>
            <a:gdLst/>
            <a:ahLst/>
            <a:cxnLst/>
            <a:rect l="l" t="t" r="r" b="b"/>
            <a:pathLst>
              <a:path w="890905" h="829310">
                <a:moveTo>
                  <a:pt x="890371" y="613778"/>
                </a:moveTo>
                <a:lnTo>
                  <a:pt x="511365" y="828700"/>
                </a:lnTo>
                <a:lnTo>
                  <a:pt x="0" y="533463"/>
                </a:lnTo>
                <a:lnTo>
                  <a:pt x="1739" y="0"/>
                </a:lnTo>
              </a:path>
            </a:pathLst>
          </a:custGeom>
          <a:ln w="35890">
            <a:solidFill>
              <a:srgbClr val="2E3092"/>
            </a:solidFill>
          </a:ln>
        </p:spPr>
        <p:txBody>
          <a:bodyPr wrap="square" lIns="0" tIns="0" rIns="0" bIns="0" rtlCol="0"/>
          <a:lstStyle/>
          <a:p>
            <a:endParaRPr/>
          </a:p>
        </p:txBody>
      </p:sp>
      <p:sp>
        <p:nvSpPr>
          <p:cNvPr id="35" name="object 63">
            <a:extLst>
              <a:ext uri="{FF2B5EF4-FFF2-40B4-BE49-F238E27FC236}">
                <a16:creationId xmlns:a16="http://schemas.microsoft.com/office/drawing/2014/main" id="{46A2D6B1-41ED-461B-B170-A3F5D4BE6450}"/>
              </a:ext>
            </a:extLst>
          </p:cNvPr>
          <p:cNvSpPr/>
          <p:nvPr/>
        </p:nvSpPr>
        <p:spPr>
          <a:xfrm>
            <a:off x="9019445" y="3525949"/>
            <a:ext cx="346049" cy="208147"/>
          </a:xfrm>
          <a:custGeom>
            <a:avLst/>
            <a:gdLst/>
            <a:ahLst/>
            <a:cxnLst/>
            <a:rect l="l" t="t" r="r" b="b"/>
            <a:pathLst>
              <a:path w="156209" h="92075">
                <a:moveTo>
                  <a:pt x="0" y="91579"/>
                </a:moveTo>
                <a:lnTo>
                  <a:pt x="77381" y="0"/>
                </a:lnTo>
                <a:lnTo>
                  <a:pt x="156095" y="89801"/>
                </a:lnTo>
              </a:path>
            </a:pathLst>
          </a:custGeom>
          <a:ln w="35890">
            <a:solidFill>
              <a:srgbClr val="2E3092"/>
            </a:solidFill>
          </a:ln>
        </p:spPr>
        <p:txBody>
          <a:bodyPr wrap="square" lIns="0" tIns="0" rIns="0" bIns="0" rtlCol="0"/>
          <a:lstStyle/>
          <a:p>
            <a:endParaRPr/>
          </a:p>
        </p:txBody>
      </p:sp>
      <p:grpSp>
        <p:nvGrpSpPr>
          <p:cNvPr id="55" name="Group 54">
            <a:extLst>
              <a:ext uri="{FF2B5EF4-FFF2-40B4-BE49-F238E27FC236}">
                <a16:creationId xmlns:a16="http://schemas.microsoft.com/office/drawing/2014/main" id="{2D628421-5299-4F99-AC43-FD830A1FDCAF}"/>
              </a:ext>
            </a:extLst>
          </p:cNvPr>
          <p:cNvGrpSpPr/>
          <p:nvPr/>
        </p:nvGrpSpPr>
        <p:grpSpPr>
          <a:xfrm>
            <a:off x="9149850" y="2657185"/>
            <a:ext cx="2476882" cy="1914951"/>
            <a:chOff x="9000762" y="2710490"/>
            <a:chExt cx="2476882" cy="1914951"/>
          </a:xfrm>
        </p:grpSpPr>
        <p:grpSp>
          <p:nvGrpSpPr>
            <p:cNvPr id="7" name="Group 6">
              <a:extLst>
                <a:ext uri="{FF2B5EF4-FFF2-40B4-BE49-F238E27FC236}">
                  <a16:creationId xmlns:a16="http://schemas.microsoft.com/office/drawing/2014/main" id="{3C0E969A-D91D-4F7D-B36B-285F34B6A971}"/>
                </a:ext>
              </a:extLst>
            </p:cNvPr>
            <p:cNvGrpSpPr/>
            <p:nvPr/>
          </p:nvGrpSpPr>
          <p:grpSpPr>
            <a:xfrm>
              <a:off x="9000762" y="2710490"/>
              <a:ext cx="2296939" cy="1914951"/>
              <a:chOff x="9000762" y="2710490"/>
              <a:chExt cx="2296939" cy="1914951"/>
            </a:xfrm>
          </p:grpSpPr>
          <p:sp>
            <p:nvSpPr>
              <p:cNvPr id="33" name="object 61">
                <a:extLst>
                  <a:ext uri="{FF2B5EF4-FFF2-40B4-BE49-F238E27FC236}">
                    <a16:creationId xmlns:a16="http://schemas.microsoft.com/office/drawing/2014/main" id="{0996DC8C-2E86-423E-8615-2C07978D5144}"/>
                  </a:ext>
                </a:extLst>
              </p:cNvPr>
              <p:cNvSpPr/>
              <p:nvPr/>
            </p:nvSpPr>
            <p:spPr>
              <a:xfrm>
                <a:off x="9324094" y="2710490"/>
                <a:ext cx="1973607" cy="1914951"/>
              </a:xfrm>
              <a:custGeom>
                <a:avLst/>
                <a:gdLst/>
                <a:ahLst/>
                <a:cxnLst/>
                <a:rect l="l" t="t" r="r" b="b"/>
                <a:pathLst>
                  <a:path w="890905" h="847089">
                    <a:moveTo>
                      <a:pt x="0" y="214934"/>
                    </a:moveTo>
                    <a:lnTo>
                      <a:pt x="379006" y="0"/>
                    </a:lnTo>
                    <a:lnTo>
                      <a:pt x="890371" y="295236"/>
                    </a:lnTo>
                    <a:lnTo>
                      <a:pt x="888631" y="846645"/>
                    </a:lnTo>
                  </a:path>
                </a:pathLst>
              </a:custGeom>
              <a:ln w="35890">
                <a:solidFill>
                  <a:srgbClr val="2E3092"/>
                </a:solidFill>
              </a:ln>
            </p:spPr>
            <p:txBody>
              <a:bodyPr wrap="square" lIns="0" tIns="0" rIns="0" bIns="0" rtlCol="0"/>
              <a:lstStyle/>
              <a:p>
                <a:endParaRPr/>
              </a:p>
            </p:txBody>
          </p:sp>
          <p:pic>
            <p:nvPicPr>
              <p:cNvPr id="34" name="object 62">
                <a:extLst>
                  <a:ext uri="{FF2B5EF4-FFF2-40B4-BE49-F238E27FC236}">
                    <a16:creationId xmlns:a16="http://schemas.microsoft.com/office/drawing/2014/main" id="{C63ACB35-6FE2-4F2D-B941-29E9B544FFE5}"/>
                  </a:ext>
                </a:extLst>
              </p:cNvPr>
              <p:cNvPicPr/>
              <p:nvPr/>
            </p:nvPicPr>
            <p:blipFill>
              <a:blip r:embed="rId4" cstate="print"/>
              <a:stretch>
                <a:fillRect/>
              </a:stretch>
            </p:blipFill>
            <p:spPr>
              <a:xfrm>
                <a:off x="9000762" y="3090562"/>
                <a:ext cx="367936" cy="375496"/>
              </a:xfrm>
              <a:prstGeom prst="rect">
                <a:avLst/>
              </a:prstGeom>
            </p:spPr>
          </p:pic>
        </p:grpSp>
        <p:sp>
          <p:nvSpPr>
            <p:cNvPr id="36" name="object 64">
              <a:extLst>
                <a:ext uri="{FF2B5EF4-FFF2-40B4-BE49-F238E27FC236}">
                  <a16:creationId xmlns:a16="http://schemas.microsoft.com/office/drawing/2014/main" id="{548644A9-2CE8-4B89-8815-61E17FAFC7E6}"/>
                </a:ext>
              </a:extLst>
            </p:cNvPr>
            <p:cNvSpPr/>
            <p:nvPr/>
          </p:nvSpPr>
          <p:spPr>
            <a:xfrm>
              <a:off x="11131595" y="4413300"/>
              <a:ext cx="346049" cy="208147"/>
            </a:xfrm>
            <a:custGeom>
              <a:avLst/>
              <a:gdLst/>
              <a:ahLst/>
              <a:cxnLst/>
              <a:rect l="l" t="t" r="r" b="b"/>
              <a:pathLst>
                <a:path w="156210" h="92075">
                  <a:moveTo>
                    <a:pt x="156095" y="0"/>
                  </a:moveTo>
                  <a:lnTo>
                    <a:pt x="78714" y="91579"/>
                  </a:lnTo>
                  <a:lnTo>
                    <a:pt x="0" y="1778"/>
                  </a:lnTo>
                </a:path>
              </a:pathLst>
            </a:custGeom>
            <a:ln w="35890">
              <a:solidFill>
                <a:srgbClr val="2E3092"/>
              </a:solidFill>
            </a:ln>
          </p:spPr>
          <p:txBody>
            <a:bodyPr wrap="square" lIns="0" tIns="0" rIns="0" bIns="0" rtlCol="0"/>
            <a:lstStyle/>
            <a:p>
              <a:endParaRPr/>
            </a:p>
          </p:txBody>
        </p:sp>
      </p:grpSp>
      <p:sp>
        <p:nvSpPr>
          <p:cNvPr id="41" name="Content Placeholder 8">
            <a:extLst>
              <a:ext uri="{FF2B5EF4-FFF2-40B4-BE49-F238E27FC236}">
                <a16:creationId xmlns:a16="http://schemas.microsoft.com/office/drawing/2014/main" id="{DF6C831F-07D4-4FB7-B7FD-C1A22D73691E}"/>
              </a:ext>
            </a:extLst>
          </p:cNvPr>
          <p:cNvSpPr txBox="1">
            <a:spLocks/>
          </p:cNvSpPr>
          <p:nvPr/>
        </p:nvSpPr>
        <p:spPr>
          <a:xfrm>
            <a:off x="877558" y="3317979"/>
            <a:ext cx="1922144" cy="21651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en-US" sz="2400" b="0" dirty="0">
                <a:solidFill>
                  <a:srgbClr val="2E3E97"/>
                </a:solidFill>
                <a:latin typeface="Franklin Gothic Demi" panose="020B0703020102020204" pitchFamily="34" charset="0"/>
              </a:rPr>
              <a:t>Council  Accepts Study</a:t>
            </a:r>
          </a:p>
        </p:txBody>
      </p:sp>
      <p:cxnSp>
        <p:nvCxnSpPr>
          <p:cNvPr id="72" name="Straight Arrow Connector 71">
            <a:extLst>
              <a:ext uri="{FF2B5EF4-FFF2-40B4-BE49-F238E27FC236}">
                <a16:creationId xmlns:a16="http://schemas.microsoft.com/office/drawing/2014/main" id="{971C135C-16BD-4800-92DA-EDFF4033A0F1}"/>
              </a:ext>
            </a:extLst>
          </p:cNvPr>
          <p:cNvCxnSpPr>
            <a:cxnSpLocks/>
            <a:stCxn id="74" idx="3"/>
          </p:cNvCxnSpPr>
          <p:nvPr/>
        </p:nvCxnSpPr>
        <p:spPr>
          <a:xfrm>
            <a:off x="3651622" y="3921830"/>
            <a:ext cx="93746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74" name="object 59">
            <a:extLst>
              <a:ext uri="{FF2B5EF4-FFF2-40B4-BE49-F238E27FC236}">
                <a16:creationId xmlns:a16="http://schemas.microsoft.com/office/drawing/2014/main" id="{6F596B80-4904-4CAE-8065-CA0ECE9BDE98}"/>
              </a:ext>
            </a:extLst>
          </p:cNvPr>
          <p:cNvPicPr/>
          <p:nvPr/>
        </p:nvPicPr>
        <p:blipFill>
          <a:blip r:embed="rId3" cstate="print"/>
          <a:stretch>
            <a:fillRect/>
          </a:stretch>
        </p:blipFill>
        <p:spPr>
          <a:xfrm>
            <a:off x="3283686" y="3734096"/>
            <a:ext cx="367936" cy="375467"/>
          </a:xfrm>
          <a:prstGeom prst="rect">
            <a:avLst/>
          </a:prstGeom>
        </p:spPr>
      </p:pic>
      <p:grpSp>
        <p:nvGrpSpPr>
          <p:cNvPr id="37" name="object 58">
            <a:extLst>
              <a:ext uri="{FF2B5EF4-FFF2-40B4-BE49-F238E27FC236}">
                <a16:creationId xmlns:a16="http://schemas.microsoft.com/office/drawing/2014/main" id="{D35C5562-58A0-4050-9120-918FF5467333}"/>
              </a:ext>
            </a:extLst>
          </p:cNvPr>
          <p:cNvGrpSpPr/>
          <p:nvPr/>
        </p:nvGrpSpPr>
        <p:grpSpPr>
          <a:xfrm>
            <a:off x="4721351" y="2657185"/>
            <a:ext cx="2686807" cy="2804958"/>
            <a:chOff x="1283384" y="1160939"/>
            <a:chExt cx="1212850" cy="1240790"/>
          </a:xfrm>
        </p:grpSpPr>
        <p:pic>
          <p:nvPicPr>
            <p:cNvPr id="42" name="object 59">
              <a:extLst>
                <a:ext uri="{FF2B5EF4-FFF2-40B4-BE49-F238E27FC236}">
                  <a16:creationId xmlns:a16="http://schemas.microsoft.com/office/drawing/2014/main" id="{FCFD4BC3-9AA3-4E26-BE43-B25601E5DA4B}"/>
                </a:ext>
              </a:extLst>
            </p:cNvPr>
            <p:cNvPicPr/>
            <p:nvPr/>
          </p:nvPicPr>
          <p:blipFill>
            <a:blip r:embed="rId3" cstate="print"/>
            <a:stretch>
              <a:fillRect/>
            </a:stretch>
          </p:blipFill>
          <p:spPr>
            <a:xfrm>
              <a:off x="2247369" y="2049261"/>
              <a:ext cx="166090" cy="166090"/>
            </a:xfrm>
            <a:prstGeom prst="rect">
              <a:avLst/>
            </a:prstGeom>
          </p:spPr>
        </p:pic>
        <p:sp>
          <p:nvSpPr>
            <p:cNvPr id="43" name="object 60">
              <a:extLst>
                <a:ext uri="{FF2B5EF4-FFF2-40B4-BE49-F238E27FC236}">
                  <a16:creationId xmlns:a16="http://schemas.microsoft.com/office/drawing/2014/main" id="{BDCDD5DA-0A54-4134-9AB9-2CC3184062FE}"/>
                </a:ext>
              </a:extLst>
            </p:cNvPr>
            <p:cNvSpPr/>
            <p:nvPr/>
          </p:nvSpPr>
          <p:spPr>
            <a:xfrm>
              <a:off x="1377134" y="1554775"/>
              <a:ext cx="890905" cy="829310"/>
            </a:xfrm>
            <a:custGeom>
              <a:avLst/>
              <a:gdLst/>
              <a:ahLst/>
              <a:cxnLst/>
              <a:rect l="l" t="t" r="r" b="b"/>
              <a:pathLst>
                <a:path w="890905" h="829310">
                  <a:moveTo>
                    <a:pt x="890371" y="613778"/>
                  </a:moveTo>
                  <a:lnTo>
                    <a:pt x="511365" y="828700"/>
                  </a:lnTo>
                  <a:lnTo>
                    <a:pt x="0" y="533463"/>
                  </a:lnTo>
                  <a:lnTo>
                    <a:pt x="1739" y="0"/>
                  </a:lnTo>
                </a:path>
              </a:pathLst>
            </a:custGeom>
            <a:ln w="35890">
              <a:solidFill>
                <a:srgbClr val="2E3092"/>
              </a:solidFill>
            </a:ln>
          </p:spPr>
          <p:txBody>
            <a:bodyPr wrap="square" lIns="0" tIns="0" rIns="0" bIns="0" rtlCol="0"/>
            <a:lstStyle/>
            <a:p>
              <a:endParaRPr/>
            </a:p>
          </p:txBody>
        </p:sp>
        <p:sp>
          <p:nvSpPr>
            <p:cNvPr id="44" name="object 61">
              <a:extLst>
                <a:ext uri="{FF2B5EF4-FFF2-40B4-BE49-F238E27FC236}">
                  <a16:creationId xmlns:a16="http://schemas.microsoft.com/office/drawing/2014/main" id="{A4A39D0F-A106-435D-ABC2-F8DAD13260FD}"/>
                </a:ext>
              </a:extLst>
            </p:cNvPr>
            <p:cNvSpPr/>
            <p:nvPr/>
          </p:nvSpPr>
          <p:spPr>
            <a:xfrm>
              <a:off x="1506150" y="1178885"/>
              <a:ext cx="890905" cy="847090"/>
            </a:xfrm>
            <a:custGeom>
              <a:avLst/>
              <a:gdLst/>
              <a:ahLst/>
              <a:cxnLst/>
              <a:rect l="l" t="t" r="r" b="b"/>
              <a:pathLst>
                <a:path w="890905" h="847089">
                  <a:moveTo>
                    <a:pt x="0" y="214934"/>
                  </a:moveTo>
                  <a:lnTo>
                    <a:pt x="379006" y="0"/>
                  </a:lnTo>
                  <a:lnTo>
                    <a:pt x="890371" y="295236"/>
                  </a:lnTo>
                  <a:lnTo>
                    <a:pt x="888631" y="846645"/>
                  </a:lnTo>
                </a:path>
              </a:pathLst>
            </a:custGeom>
            <a:ln w="35890">
              <a:solidFill>
                <a:srgbClr val="2E3092"/>
              </a:solidFill>
            </a:ln>
          </p:spPr>
          <p:txBody>
            <a:bodyPr wrap="square" lIns="0" tIns="0" rIns="0" bIns="0" rtlCol="0"/>
            <a:lstStyle/>
            <a:p>
              <a:endParaRPr/>
            </a:p>
          </p:txBody>
        </p:sp>
        <p:pic>
          <p:nvPicPr>
            <p:cNvPr id="45" name="object 62">
              <a:extLst>
                <a:ext uri="{FF2B5EF4-FFF2-40B4-BE49-F238E27FC236}">
                  <a16:creationId xmlns:a16="http://schemas.microsoft.com/office/drawing/2014/main" id="{1002E83E-B530-44A9-B66D-40CDEF53ABB2}"/>
                </a:ext>
              </a:extLst>
            </p:cNvPr>
            <p:cNvPicPr/>
            <p:nvPr/>
          </p:nvPicPr>
          <p:blipFill>
            <a:blip r:embed="rId4" cstate="print"/>
            <a:stretch>
              <a:fillRect/>
            </a:stretch>
          </p:blipFill>
          <p:spPr>
            <a:xfrm>
              <a:off x="1360195" y="1347012"/>
              <a:ext cx="166090" cy="166103"/>
            </a:xfrm>
            <a:prstGeom prst="rect">
              <a:avLst/>
            </a:prstGeom>
          </p:spPr>
        </p:pic>
        <p:sp>
          <p:nvSpPr>
            <p:cNvPr id="46" name="object 63">
              <a:extLst>
                <a:ext uri="{FF2B5EF4-FFF2-40B4-BE49-F238E27FC236}">
                  <a16:creationId xmlns:a16="http://schemas.microsoft.com/office/drawing/2014/main" id="{3779DE89-07F2-4BDE-AFB6-854DB0B660A8}"/>
                </a:ext>
              </a:extLst>
            </p:cNvPr>
            <p:cNvSpPr/>
            <p:nvPr/>
          </p:nvSpPr>
          <p:spPr>
            <a:xfrm>
              <a:off x="1301329" y="1563188"/>
              <a:ext cx="156210" cy="92075"/>
            </a:xfrm>
            <a:custGeom>
              <a:avLst/>
              <a:gdLst/>
              <a:ahLst/>
              <a:cxnLst/>
              <a:rect l="l" t="t" r="r" b="b"/>
              <a:pathLst>
                <a:path w="156209" h="92075">
                  <a:moveTo>
                    <a:pt x="0" y="91579"/>
                  </a:moveTo>
                  <a:lnTo>
                    <a:pt x="77381" y="0"/>
                  </a:lnTo>
                  <a:lnTo>
                    <a:pt x="156095" y="89801"/>
                  </a:lnTo>
                </a:path>
              </a:pathLst>
            </a:custGeom>
            <a:ln w="35890">
              <a:solidFill>
                <a:srgbClr val="2E3092"/>
              </a:solidFill>
            </a:ln>
          </p:spPr>
          <p:txBody>
            <a:bodyPr wrap="square" lIns="0" tIns="0" rIns="0" bIns="0" rtlCol="0"/>
            <a:lstStyle/>
            <a:p>
              <a:endParaRPr/>
            </a:p>
          </p:txBody>
        </p:sp>
        <p:sp>
          <p:nvSpPr>
            <p:cNvPr id="47" name="object 64">
              <a:extLst>
                <a:ext uri="{FF2B5EF4-FFF2-40B4-BE49-F238E27FC236}">
                  <a16:creationId xmlns:a16="http://schemas.microsoft.com/office/drawing/2014/main" id="{F56EFD16-78A2-4D98-983E-0AB2A09F8331}"/>
                </a:ext>
              </a:extLst>
            </p:cNvPr>
            <p:cNvSpPr/>
            <p:nvPr/>
          </p:nvSpPr>
          <p:spPr>
            <a:xfrm>
              <a:off x="2322073" y="1932133"/>
              <a:ext cx="156210" cy="92075"/>
            </a:xfrm>
            <a:custGeom>
              <a:avLst/>
              <a:gdLst/>
              <a:ahLst/>
              <a:cxnLst/>
              <a:rect l="l" t="t" r="r" b="b"/>
              <a:pathLst>
                <a:path w="156210" h="92075">
                  <a:moveTo>
                    <a:pt x="156095" y="0"/>
                  </a:moveTo>
                  <a:lnTo>
                    <a:pt x="78714" y="91579"/>
                  </a:lnTo>
                  <a:lnTo>
                    <a:pt x="0" y="1778"/>
                  </a:lnTo>
                </a:path>
              </a:pathLst>
            </a:custGeom>
            <a:ln w="35890">
              <a:solidFill>
                <a:srgbClr val="2E3092"/>
              </a:solidFill>
            </a:ln>
          </p:spPr>
          <p:txBody>
            <a:bodyPr wrap="square" lIns="0" tIns="0" rIns="0" bIns="0" rtlCol="0"/>
            <a:lstStyle/>
            <a:p>
              <a:endParaRPr/>
            </a:p>
          </p:txBody>
        </p:sp>
      </p:grpSp>
      <p:sp>
        <p:nvSpPr>
          <p:cNvPr id="48" name="Content Placeholder 8">
            <a:extLst>
              <a:ext uri="{FF2B5EF4-FFF2-40B4-BE49-F238E27FC236}">
                <a16:creationId xmlns:a16="http://schemas.microsoft.com/office/drawing/2014/main" id="{B93A3EB1-736E-4BC7-AB60-12C894362A62}"/>
              </a:ext>
            </a:extLst>
          </p:cNvPr>
          <p:cNvSpPr txBox="1">
            <a:spLocks/>
          </p:cNvSpPr>
          <p:nvPr/>
        </p:nvSpPr>
        <p:spPr>
          <a:xfrm>
            <a:off x="5022151" y="3239687"/>
            <a:ext cx="2095322" cy="21651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en-US" sz="2400" b="0" dirty="0">
                <a:solidFill>
                  <a:srgbClr val="2E3E97"/>
                </a:solidFill>
                <a:latin typeface="Franklin Gothic Demi" panose="020B0703020102020204" pitchFamily="34" charset="0"/>
              </a:rPr>
              <a:t>Present to Forward Pinellas Committees/Board</a:t>
            </a:r>
          </a:p>
        </p:txBody>
      </p:sp>
      <p:cxnSp>
        <p:nvCxnSpPr>
          <p:cNvPr id="50" name="Straight Arrow Connector 49">
            <a:extLst>
              <a:ext uri="{FF2B5EF4-FFF2-40B4-BE49-F238E27FC236}">
                <a16:creationId xmlns:a16="http://schemas.microsoft.com/office/drawing/2014/main" id="{8FFF40BB-CFD1-49F7-AA98-FE1F66238A43}"/>
              </a:ext>
            </a:extLst>
          </p:cNvPr>
          <p:cNvCxnSpPr>
            <a:cxnSpLocks/>
            <a:stCxn id="51" idx="3"/>
          </p:cNvCxnSpPr>
          <p:nvPr/>
        </p:nvCxnSpPr>
        <p:spPr>
          <a:xfrm>
            <a:off x="7899063" y="4002886"/>
            <a:ext cx="93746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1" name="object 59">
            <a:extLst>
              <a:ext uri="{FF2B5EF4-FFF2-40B4-BE49-F238E27FC236}">
                <a16:creationId xmlns:a16="http://schemas.microsoft.com/office/drawing/2014/main" id="{B473BF33-9FA9-4DA6-AA19-01F3AFFA06E1}"/>
              </a:ext>
            </a:extLst>
          </p:cNvPr>
          <p:cNvPicPr/>
          <p:nvPr/>
        </p:nvPicPr>
        <p:blipFill>
          <a:blip r:embed="rId3" cstate="print"/>
          <a:stretch>
            <a:fillRect/>
          </a:stretch>
        </p:blipFill>
        <p:spPr>
          <a:xfrm>
            <a:off x="7531127" y="3815152"/>
            <a:ext cx="367936" cy="375467"/>
          </a:xfrm>
          <a:prstGeom prst="rect">
            <a:avLst/>
          </a:prstGeom>
        </p:spPr>
      </p:pic>
      <p:sp>
        <p:nvSpPr>
          <p:cNvPr id="52" name="Content Placeholder 8">
            <a:extLst>
              <a:ext uri="{FF2B5EF4-FFF2-40B4-BE49-F238E27FC236}">
                <a16:creationId xmlns:a16="http://schemas.microsoft.com/office/drawing/2014/main" id="{C150783B-DC06-4590-BE97-0ECCDB0FD995}"/>
              </a:ext>
            </a:extLst>
          </p:cNvPr>
          <p:cNvSpPr txBox="1">
            <a:spLocks/>
          </p:cNvSpPr>
          <p:nvPr/>
        </p:nvSpPr>
        <p:spPr>
          <a:xfrm>
            <a:off x="9206399" y="3429000"/>
            <a:ext cx="2196553" cy="21651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en-US" sz="2400" b="0" dirty="0">
                <a:solidFill>
                  <a:srgbClr val="2E3E97"/>
                </a:solidFill>
                <a:latin typeface="Franklin Gothic Demi" panose="020B0703020102020204" pitchFamily="34" charset="0"/>
              </a:rPr>
              <a:t>Forward Pinellas Board Accepts Study</a:t>
            </a:r>
          </a:p>
        </p:txBody>
      </p:sp>
    </p:spTree>
    <p:extLst>
      <p:ext uri="{BB962C8B-B14F-4D97-AF65-F5344CB8AC3E}">
        <p14:creationId xmlns:p14="http://schemas.microsoft.com/office/powerpoint/2010/main" val="1759379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E646C52B-7817-4899-9E2C-033BA4232687}"/>
              </a:ext>
            </a:extLst>
          </p:cNvPr>
          <p:cNvPicPr>
            <a:picLocks noChangeAspect="1"/>
          </p:cNvPicPr>
          <p:nvPr/>
        </p:nvPicPr>
        <p:blipFill>
          <a:blip r:embed="rId3"/>
          <a:stretch>
            <a:fillRect/>
          </a:stretch>
        </p:blipFill>
        <p:spPr>
          <a:xfrm>
            <a:off x="-6350" y="1"/>
            <a:ext cx="12198349" cy="2209800"/>
          </a:xfrm>
          <a:prstGeom prst="rect">
            <a:avLst/>
          </a:prstGeom>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E189C-BE75-744A-9F4E-3BFB3D2ED0D3}" type="slidenum">
              <a:rPr kumimoji="0" lang="en-US" sz="1200" b="0" i="0" u="none" strike="noStrike" kern="1200" cap="none" spc="0" normalizeH="0" baseline="0" noProof="0" dirty="0" smtClean="0">
                <a:ln>
                  <a:noFill/>
                </a:ln>
                <a:solidFill>
                  <a:srgbClr val="41454C">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41454C">
                  <a:tint val="75000"/>
                </a:srgbClr>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56DA3735-FBA6-40E4-BE16-988F99AF0017}"/>
              </a:ext>
            </a:extLst>
          </p:cNvPr>
          <p:cNvPicPr>
            <a:picLocks noChangeAspect="1"/>
          </p:cNvPicPr>
          <p:nvPr/>
        </p:nvPicPr>
        <p:blipFill>
          <a:blip r:embed="rId4"/>
          <a:stretch>
            <a:fillRect/>
          </a:stretch>
        </p:blipFill>
        <p:spPr>
          <a:xfrm>
            <a:off x="631824" y="114301"/>
            <a:ext cx="4419601" cy="2209800"/>
          </a:xfrm>
          <a:prstGeom prst="rect">
            <a:avLst/>
          </a:prstGeom>
          <a:ln>
            <a:noFill/>
          </a:ln>
          <a:effectLst>
            <a:outerShdw blurRad="292100" dist="139700" dir="2700000" algn="tl" rotWithShape="0">
              <a:srgbClr val="333333">
                <a:alpha val="65000"/>
              </a:srgbClr>
            </a:outerShdw>
          </a:effectLst>
        </p:spPr>
      </p:pic>
      <p:pic>
        <p:nvPicPr>
          <p:cNvPr id="18" name="Picture 17" descr="Graphical user interface, text, application&#10;&#10;Description automatically generated">
            <a:extLst>
              <a:ext uri="{FF2B5EF4-FFF2-40B4-BE49-F238E27FC236}">
                <a16:creationId xmlns:a16="http://schemas.microsoft.com/office/drawing/2014/main" id="{1DAA3524-452D-4BD7-A256-F0D7DE12902A}"/>
              </a:ext>
            </a:extLst>
          </p:cNvPr>
          <p:cNvPicPr>
            <a:picLocks noChangeAspect="1"/>
          </p:cNvPicPr>
          <p:nvPr/>
        </p:nvPicPr>
        <p:blipFill rotWithShape="1">
          <a:blip r:embed="rId5"/>
          <a:srcRect r="52182" b="57550"/>
          <a:stretch/>
        </p:blipFill>
        <p:spPr>
          <a:xfrm>
            <a:off x="7839346" y="3957623"/>
            <a:ext cx="4181254" cy="2087932"/>
          </a:xfrm>
          <a:prstGeom prst="rect">
            <a:avLst/>
          </a:prstGeom>
        </p:spPr>
      </p:pic>
      <p:sp>
        <p:nvSpPr>
          <p:cNvPr id="7" name="Title 5">
            <a:extLst>
              <a:ext uri="{FF2B5EF4-FFF2-40B4-BE49-F238E27FC236}">
                <a16:creationId xmlns:a16="http://schemas.microsoft.com/office/drawing/2014/main" id="{4C2E5439-013A-4F38-926A-2850153B3307}"/>
              </a:ext>
            </a:extLst>
          </p:cNvPr>
          <p:cNvSpPr txBox="1">
            <a:spLocks/>
          </p:cNvSpPr>
          <p:nvPr/>
        </p:nvSpPr>
        <p:spPr>
          <a:xfrm>
            <a:off x="481969" y="3791873"/>
            <a:ext cx="6702603" cy="2087932"/>
          </a:xfrm>
          <a:prstGeom prst="rect">
            <a:avLst/>
          </a:prstGeom>
        </p:spPr>
        <p:txBody>
          <a:bodyPr lIns="0" tIns="0" rIns="0" bIns="0">
            <a:normAutofit/>
          </a:bodyPr>
          <a:lstStyle>
            <a:lvl1pPr algn="l" defTabSz="457200" rtl="0" eaLnBrk="1" latinLnBrk="0" hangingPunct="1">
              <a:spcBef>
                <a:spcPct val="0"/>
              </a:spcBef>
              <a:buNone/>
              <a:defRPr sz="4400" kern="1200" baseline="0">
                <a:solidFill>
                  <a:schemeClr val="tx1">
                    <a:lumMod val="65000"/>
                    <a:lumOff val="35000"/>
                  </a:schemeClr>
                </a:solidFill>
                <a:latin typeface="Helvetica"/>
                <a:ea typeface="+mj-ea"/>
                <a:cs typeface="Helvetic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200" dirty="0">
                <a:solidFill>
                  <a:srgbClr val="41454C">
                    <a:lumMod val="65000"/>
                    <a:lumOff val="35000"/>
                  </a:srgbClr>
                </a:solidFill>
              </a:rPr>
              <a:t>Whit Blanton</a:t>
            </a:r>
            <a:r>
              <a:rPr kumimoji="0" lang="en-US" sz="3200" b="0" i="0" u="none" strike="noStrike" kern="1200" cap="none" spc="0" normalizeH="0" baseline="0" noProof="0" dirty="0">
                <a:ln>
                  <a:noFill/>
                </a:ln>
                <a:solidFill>
                  <a:srgbClr val="41454C">
                    <a:lumMod val="65000"/>
                    <a:lumOff val="35000"/>
                  </a:srgbClr>
                </a:solidFill>
                <a:effectLst/>
                <a:uLnTx/>
                <a:uFillTx/>
                <a:latin typeface="Helvetica"/>
                <a:ea typeface="+mj-ea"/>
                <a:cs typeface="Helvetica"/>
              </a:rPr>
              <a:t>, FAICP</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3200" dirty="0" err="1">
                <a:solidFill>
                  <a:srgbClr val="41454C">
                    <a:lumMod val="65000"/>
                    <a:lumOff val="35000"/>
                  </a:srgbClr>
                </a:solidFill>
                <a:hlinkClick r:id="rId6"/>
              </a:rPr>
              <a:t>wblanton</a:t>
            </a:r>
            <a:r>
              <a:rPr kumimoji="0" lang="en-US" sz="3200" b="0" i="0" u="none" strike="noStrike" kern="1200" cap="none" spc="0" normalizeH="0" baseline="0" noProof="0" dirty="0">
                <a:ln>
                  <a:noFill/>
                </a:ln>
                <a:solidFill>
                  <a:srgbClr val="41454C">
                    <a:lumMod val="65000"/>
                    <a:lumOff val="35000"/>
                  </a:srgbClr>
                </a:solidFill>
                <a:effectLst/>
                <a:uLnTx/>
                <a:uFillTx/>
                <a:hlinkClick r:id="rId6"/>
              </a:rPr>
              <a:t>@forwardpinellas.org</a:t>
            </a:r>
            <a:endParaRPr kumimoji="0" lang="en-US" sz="3200" b="0" i="0" u="none" strike="noStrike" kern="1200" cap="none" spc="0" normalizeH="0" baseline="0" noProof="0" dirty="0">
              <a:ln>
                <a:noFill/>
              </a:ln>
              <a:solidFill>
                <a:srgbClr val="41454C">
                  <a:lumMod val="65000"/>
                  <a:lumOff val="35000"/>
                </a:srgbClr>
              </a:solidFill>
              <a:effectLst/>
              <a:uLnTx/>
              <a:uFillTx/>
              <a:latin typeface="Helvetica"/>
              <a:ea typeface="+mj-ea"/>
              <a:cs typeface="Helvetica"/>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3200" dirty="0">
              <a:solidFill>
                <a:srgbClr val="41454C">
                  <a:lumMod val="65000"/>
                  <a:lumOff val="35000"/>
                </a:srgbClr>
              </a:solidFil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1454C">
                    <a:lumMod val="65000"/>
                    <a:lumOff val="35000"/>
                  </a:srgbClr>
                </a:solidFill>
                <a:effectLst/>
                <a:uLnTx/>
                <a:uFillTx/>
                <a:latin typeface="Helvetica"/>
                <a:ea typeface="+mj-ea"/>
                <a:cs typeface="Helvetica"/>
              </a:rPr>
              <a:t>ForwardPinellas.org/DTSP</a:t>
            </a:r>
          </a:p>
        </p:txBody>
      </p:sp>
      <p:sp>
        <p:nvSpPr>
          <p:cNvPr id="8" name="Title 5">
            <a:extLst>
              <a:ext uri="{FF2B5EF4-FFF2-40B4-BE49-F238E27FC236}">
                <a16:creationId xmlns:a16="http://schemas.microsoft.com/office/drawing/2014/main" id="{C3425E7A-9478-4569-A4EE-A52CDBBDEE34}"/>
              </a:ext>
            </a:extLst>
          </p:cNvPr>
          <p:cNvSpPr>
            <a:spLocks noGrp="1"/>
          </p:cNvSpPr>
          <p:nvPr>
            <p:ph type="ctrTitle"/>
          </p:nvPr>
        </p:nvSpPr>
        <p:spPr>
          <a:xfrm>
            <a:off x="481969" y="2693987"/>
            <a:ext cx="10363200" cy="1470025"/>
          </a:xfrm>
        </p:spPr>
        <p:txBody>
          <a:bodyPr>
            <a:normAutofit/>
          </a:bodyPr>
          <a:lstStyle/>
          <a:p>
            <a:r>
              <a:rPr lang="en-US" sz="6000" dirty="0"/>
              <a:t>Questions?</a:t>
            </a:r>
          </a:p>
        </p:txBody>
      </p:sp>
    </p:spTree>
    <p:extLst>
      <p:ext uri="{BB962C8B-B14F-4D97-AF65-F5344CB8AC3E}">
        <p14:creationId xmlns:p14="http://schemas.microsoft.com/office/powerpoint/2010/main" val="451494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p:txBody>
          <a:bodyPr/>
          <a:lstStyle/>
          <a:p>
            <a:r>
              <a:rPr lang="en-US" dirty="0"/>
              <a:t>Level of Support</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36</a:t>
            </a:fld>
            <a:endParaRPr lang="en-US"/>
          </a:p>
        </p:txBody>
      </p:sp>
      <p:sp>
        <p:nvSpPr>
          <p:cNvPr id="8" name="Content Placeholder 8">
            <a:extLst>
              <a:ext uri="{FF2B5EF4-FFF2-40B4-BE49-F238E27FC236}">
                <a16:creationId xmlns:a16="http://schemas.microsoft.com/office/drawing/2014/main" id="{D3BC6452-8320-44E7-B817-C80912257A4F}"/>
              </a:ext>
            </a:extLst>
          </p:cNvPr>
          <p:cNvSpPr txBox="1">
            <a:spLocks/>
          </p:cNvSpPr>
          <p:nvPr/>
        </p:nvSpPr>
        <p:spPr>
          <a:xfrm>
            <a:off x="594360" y="1474582"/>
            <a:ext cx="5069410" cy="1136962"/>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spcBef>
                <a:spcPts val="0"/>
              </a:spcBef>
              <a:spcAft>
                <a:spcPts val="0"/>
              </a:spcAft>
            </a:pPr>
            <a:r>
              <a:rPr lang="en-US" sz="2000" dirty="0">
                <a:latin typeface="Calibri" panose="020F0502020204030204" pitchFamily="34" charset="0"/>
                <a:ea typeface="Calibri" panose="020F0502020204030204" pitchFamily="34" charset="0"/>
              </a:rPr>
              <a:t>Most</a:t>
            </a:r>
            <a:r>
              <a:rPr lang="en-US" sz="2000" dirty="0">
                <a:effectLst/>
                <a:latin typeface="Calibri" panose="020F0502020204030204" pitchFamily="34" charset="0"/>
                <a:ea typeface="Calibri" panose="020F0502020204030204" pitchFamily="34" charset="0"/>
              </a:rPr>
              <a:t> respondents are supportive of removing I-175 and I-375. </a:t>
            </a:r>
            <a:r>
              <a:rPr lang="en-US" sz="2000" dirty="0">
                <a:latin typeface="Calibri" panose="020F0502020204030204" pitchFamily="34" charset="0"/>
                <a:ea typeface="Calibri" panose="020F0502020204030204" pitchFamily="34" charset="0"/>
              </a:rPr>
              <a:t>There is a high level of support for the removal or modification of I-175 and a moderate level of support for the removal or modification of I-375. </a:t>
            </a:r>
          </a:p>
          <a:p>
            <a:pPr marL="0" marR="0">
              <a:spcBef>
                <a:spcPts val="0"/>
              </a:spcBef>
              <a:spcAft>
                <a:spcPts val="0"/>
              </a:spcAft>
            </a:pPr>
            <a:endParaRPr lang="en-US" sz="2000" dirty="0">
              <a:latin typeface="Calibri" panose="020F0502020204030204" pitchFamily="34" charset="0"/>
              <a:ea typeface="Calibri" panose="020F0502020204030204" pitchFamily="34" charset="0"/>
            </a:endParaRPr>
          </a:p>
          <a:p>
            <a:pPr marL="0" marR="0">
              <a:spcBef>
                <a:spcPts val="0"/>
              </a:spcBef>
              <a:spcAft>
                <a:spcPts val="0"/>
              </a:spcAft>
            </a:pPr>
            <a:endParaRPr lang="en-US" sz="2000" dirty="0">
              <a:effectLst/>
              <a:latin typeface="Calibri" panose="020F0502020204030204" pitchFamily="34" charset="0"/>
              <a:ea typeface="Calibri" panose="020F0502020204030204" pitchFamily="34" charset="0"/>
            </a:endParaRPr>
          </a:p>
        </p:txBody>
      </p:sp>
      <p:pic>
        <p:nvPicPr>
          <p:cNvPr id="15" name="Picture 14" descr="A screenshot of a computer&#10;&#10;Description automatically generated with low confidence">
            <a:extLst>
              <a:ext uri="{FF2B5EF4-FFF2-40B4-BE49-F238E27FC236}">
                <a16:creationId xmlns:a16="http://schemas.microsoft.com/office/drawing/2014/main" id="{4CDEEA0A-C9A6-42EC-BABB-AC2BE63FF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793" y="3865204"/>
            <a:ext cx="4671415" cy="2627671"/>
          </a:xfrm>
          <a:prstGeom prst="rect">
            <a:avLst/>
          </a:prstGeom>
        </p:spPr>
      </p:pic>
      <p:pic>
        <p:nvPicPr>
          <p:cNvPr id="17" name="Picture 16" descr="A screenshot of a computer&#10;&#10;Description automatically generated with low confidence">
            <a:extLst>
              <a:ext uri="{FF2B5EF4-FFF2-40B4-BE49-F238E27FC236}">
                <a16:creationId xmlns:a16="http://schemas.microsoft.com/office/drawing/2014/main" id="{BAE27871-A275-4E8D-98F7-D345FE91D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567" y="2808619"/>
            <a:ext cx="5069410" cy="2851543"/>
          </a:xfrm>
          <a:prstGeom prst="rect">
            <a:avLst/>
          </a:prstGeom>
        </p:spPr>
      </p:pic>
      <p:graphicFrame>
        <p:nvGraphicFramePr>
          <p:cNvPr id="6" name="Diagram 5">
            <a:extLst>
              <a:ext uri="{FF2B5EF4-FFF2-40B4-BE49-F238E27FC236}">
                <a16:creationId xmlns:a16="http://schemas.microsoft.com/office/drawing/2014/main" id="{304DF0CB-73FB-44D4-8D58-59C8B8440C93}"/>
              </a:ext>
            </a:extLst>
          </p:cNvPr>
          <p:cNvGraphicFramePr/>
          <p:nvPr/>
        </p:nvGraphicFramePr>
        <p:xfrm>
          <a:off x="5625113" y="1217347"/>
          <a:ext cx="5970974" cy="55041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ontent Placeholder 8">
            <a:extLst>
              <a:ext uri="{FF2B5EF4-FFF2-40B4-BE49-F238E27FC236}">
                <a16:creationId xmlns:a16="http://schemas.microsoft.com/office/drawing/2014/main" id="{58D21414-C571-4406-9FBC-721A42C8B786}"/>
              </a:ext>
            </a:extLst>
          </p:cNvPr>
          <p:cNvSpPr txBox="1">
            <a:spLocks/>
          </p:cNvSpPr>
          <p:nvPr/>
        </p:nvSpPr>
        <p:spPr>
          <a:xfrm>
            <a:off x="9758680" y="5260868"/>
            <a:ext cx="2629387" cy="47334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en-US" b="0" dirty="0">
                <a:solidFill>
                  <a:srgbClr val="00B0F0"/>
                </a:solidFill>
                <a:latin typeface="Franklin Gothic Demi" panose="020B0703020102020204" pitchFamily="34" charset="0"/>
              </a:rPr>
              <a:t>70 </a:t>
            </a:r>
            <a:r>
              <a:rPr lang="en-US" sz="2000" b="0" dirty="0">
                <a:solidFill>
                  <a:srgbClr val="00B0F0"/>
                </a:solidFill>
                <a:latin typeface="Franklin Gothic Demi" panose="020B0703020102020204" pitchFamily="34" charset="0"/>
              </a:rPr>
              <a:t>participants</a:t>
            </a:r>
            <a:endParaRPr lang="en-US" b="0" dirty="0">
              <a:solidFill>
                <a:srgbClr val="00B0F0"/>
              </a:solidFill>
              <a:latin typeface="Franklin Gothic Demi" panose="020B0703020102020204" pitchFamily="34" charset="0"/>
            </a:endParaRPr>
          </a:p>
        </p:txBody>
      </p:sp>
      <p:sp>
        <p:nvSpPr>
          <p:cNvPr id="10" name="Content Placeholder 8">
            <a:extLst>
              <a:ext uri="{FF2B5EF4-FFF2-40B4-BE49-F238E27FC236}">
                <a16:creationId xmlns:a16="http://schemas.microsoft.com/office/drawing/2014/main" id="{8E14C863-1805-43C3-9143-C31E56265EB2}"/>
              </a:ext>
            </a:extLst>
          </p:cNvPr>
          <p:cNvSpPr txBox="1">
            <a:spLocks/>
          </p:cNvSpPr>
          <p:nvPr/>
        </p:nvSpPr>
        <p:spPr>
          <a:xfrm>
            <a:off x="9754165" y="3786848"/>
            <a:ext cx="1803401" cy="47334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en-US" b="0" dirty="0">
                <a:solidFill>
                  <a:srgbClr val="00B0F0"/>
                </a:solidFill>
                <a:latin typeface="Franklin Gothic Demi" panose="020B0703020102020204" pitchFamily="34" charset="0"/>
              </a:rPr>
              <a:t>500+</a:t>
            </a:r>
          </a:p>
        </p:txBody>
      </p:sp>
      <p:sp>
        <p:nvSpPr>
          <p:cNvPr id="11" name="Content Placeholder 8">
            <a:extLst>
              <a:ext uri="{FF2B5EF4-FFF2-40B4-BE49-F238E27FC236}">
                <a16:creationId xmlns:a16="http://schemas.microsoft.com/office/drawing/2014/main" id="{4BCF0BAE-9447-4320-A9F8-A5080B838E7E}"/>
              </a:ext>
            </a:extLst>
          </p:cNvPr>
          <p:cNvSpPr txBox="1">
            <a:spLocks/>
          </p:cNvSpPr>
          <p:nvPr/>
        </p:nvSpPr>
        <p:spPr>
          <a:xfrm>
            <a:off x="11107261" y="3786848"/>
            <a:ext cx="1155859" cy="6124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1100" b="0" dirty="0">
                <a:solidFill>
                  <a:srgbClr val="00B0F0"/>
                </a:solidFill>
                <a:latin typeface="Franklin Gothic Demi" panose="020B0703020102020204" pitchFamily="34" charset="0"/>
              </a:rPr>
              <a:t>survey &amp; session participants</a:t>
            </a:r>
          </a:p>
        </p:txBody>
      </p:sp>
      <p:sp>
        <p:nvSpPr>
          <p:cNvPr id="12" name="Content Placeholder 8">
            <a:extLst>
              <a:ext uri="{FF2B5EF4-FFF2-40B4-BE49-F238E27FC236}">
                <a16:creationId xmlns:a16="http://schemas.microsoft.com/office/drawing/2014/main" id="{70406CB3-34CF-49BE-9C20-89CF4FD3D022}"/>
              </a:ext>
            </a:extLst>
          </p:cNvPr>
          <p:cNvSpPr txBox="1">
            <a:spLocks/>
          </p:cNvSpPr>
          <p:nvPr/>
        </p:nvSpPr>
        <p:spPr>
          <a:xfrm>
            <a:off x="9754165" y="2315605"/>
            <a:ext cx="1803401" cy="47334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en-US" b="0" dirty="0">
                <a:solidFill>
                  <a:srgbClr val="00B0F0"/>
                </a:solidFill>
                <a:latin typeface="Franklin Gothic Demi" panose="020B0703020102020204" pitchFamily="34" charset="0"/>
              </a:rPr>
              <a:t>500+</a:t>
            </a:r>
          </a:p>
        </p:txBody>
      </p:sp>
      <p:sp>
        <p:nvSpPr>
          <p:cNvPr id="13" name="Content Placeholder 8">
            <a:extLst>
              <a:ext uri="{FF2B5EF4-FFF2-40B4-BE49-F238E27FC236}">
                <a16:creationId xmlns:a16="http://schemas.microsoft.com/office/drawing/2014/main" id="{1E7ED5A6-0F26-4054-838C-9824CA5ACFAE}"/>
              </a:ext>
            </a:extLst>
          </p:cNvPr>
          <p:cNvSpPr txBox="1">
            <a:spLocks/>
          </p:cNvSpPr>
          <p:nvPr/>
        </p:nvSpPr>
        <p:spPr>
          <a:xfrm>
            <a:off x="11107261" y="2315605"/>
            <a:ext cx="1155859" cy="6124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1100" b="0" dirty="0">
                <a:solidFill>
                  <a:srgbClr val="00B0F0"/>
                </a:solidFill>
                <a:latin typeface="Franklin Gothic Demi" panose="020B0703020102020204" pitchFamily="34" charset="0"/>
              </a:rPr>
              <a:t>survey &amp; session participants</a:t>
            </a:r>
          </a:p>
        </p:txBody>
      </p:sp>
    </p:spTree>
    <p:extLst>
      <p:ext uri="{BB962C8B-B14F-4D97-AF65-F5344CB8AC3E}">
        <p14:creationId xmlns:p14="http://schemas.microsoft.com/office/powerpoint/2010/main" val="1867126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p:txBody>
          <a:bodyPr/>
          <a:lstStyle/>
          <a:p>
            <a:r>
              <a:rPr lang="en-US" dirty="0"/>
              <a:t>What We’re Seeing in DTSP</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4</a:t>
            </a:fld>
            <a:endParaRPr lang="en-US"/>
          </a:p>
        </p:txBody>
      </p:sp>
      <p:pic>
        <p:nvPicPr>
          <p:cNvPr id="5" name="Picture 4" descr="Map&#10;&#10;Description automatically generated">
            <a:extLst>
              <a:ext uri="{FF2B5EF4-FFF2-40B4-BE49-F238E27FC236}">
                <a16:creationId xmlns:a16="http://schemas.microsoft.com/office/drawing/2014/main" id="{38C8DB75-5586-40F6-A117-8141A55C0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3653" y="1354028"/>
            <a:ext cx="4017093" cy="2637839"/>
          </a:xfrm>
          <a:prstGeom prst="rect">
            <a:avLst/>
          </a:prstGeom>
          <a:ln>
            <a:noFill/>
          </a:ln>
          <a:effectLst>
            <a:outerShdw blurRad="292100" dist="139700" dir="2700000" algn="tl" rotWithShape="0">
              <a:srgbClr val="333333">
                <a:alpha val="65000"/>
              </a:srgbClr>
            </a:outerShdw>
          </a:effectLst>
        </p:spPr>
      </p:pic>
      <p:pic>
        <p:nvPicPr>
          <p:cNvPr id="7" name="Content Placeholder 6" descr="Map&#10;&#10;Description automatically generated">
            <a:extLst>
              <a:ext uri="{FF2B5EF4-FFF2-40B4-BE49-F238E27FC236}">
                <a16:creationId xmlns:a16="http://schemas.microsoft.com/office/drawing/2014/main" id="{BDD778A8-7EA3-4E5D-AB7F-F508BF1A227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21895" y="3024497"/>
            <a:ext cx="3903516" cy="2841640"/>
          </a:xfrm>
          <a:prstGeom prst="rect">
            <a:avLst/>
          </a:prstGeom>
          <a:ln>
            <a:noFill/>
          </a:ln>
          <a:effectLst>
            <a:outerShdw blurRad="292100" dist="139700" dir="2700000" algn="tl" rotWithShape="0">
              <a:srgbClr val="333333">
                <a:alpha val="65000"/>
              </a:srgbClr>
            </a:outerShdw>
          </a:effectLst>
        </p:spPr>
      </p:pic>
      <p:sp>
        <p:nvSpPr>
          <p:cNvPr id="8" name="Content Placeholder 8">
            <a:extLst>
              <a:ext uri="{FF2B5EF4-FFF2-40B4-BE49-F238E27FC236}">
                <a16:creationId xmlns:a16="http://schemas.microsoft.com/office/drawing/2014/main" id="{D3BC6452-8320-44E7-B817-C80912257A4F}"/>
              </a:ext>
            </a:extLst>
          </p:cNvPr>
          <p:cNvSpPr txBox="1">
            <a:spLocks/>
          </p:cNvSpPr>
          <p:nvPr/>
        </p:nvSpPr>
        <p:spPr>
          <a:xfrm>
            <a:off x="838199" y="1816198"/>
            <a:ext cx="4709161"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1200"/>
              </a:spcAft>
              <a:buFont typeface="Arial" panose="020B0604020202020204" pitchFamily="34" charset="0"/>
              <a:buChar char="•"/>
            </a:pPr>
            <a:r>
              <a:rPr lang="en-US" sz="2400" b="0" dirty="0">
                <a:latin typeface="Franklin Gothic Demi" panose="020B0703020102020204" pitchFamily="34" charset="0"/>
              </a:rPr>
              <a:t>Current Population: 30K</a:t>
            </a:r>
          </a:p>
          <a:p>
            <a:pPr marL="457200" indent="-457200">
              <a:spcAft>
                <a:spcPts val="1200"/>
              </a:spcAft>
              <a:buFont typeface="Arial" panose="020B0604020202020204" pitchFamily="34" charset="0"/>
              <a:buChar char="•"/>
            </a:pPr>
            <a:r>
              <a:rPr lang="en-US" sz="2400" b="0" dirty="0">
                <a:latin typeface="Franklin Gothic Demi" panose="020B0703020102020204" pitchFamily="34" charset="0"/>
              </a:rPr>
              <a:t>Population by 2045: 45K</a:t>
            </a:r>
          </a:p>
          <a:p>
            <a:pPr marL="457200" indent="-457200">
              <a:spcAft>
                <a:spcPts val="1200"/>
              </a:spcAft>
              <a:buFont typeface="Arial" panose="020B0604020202020204" pitchFamily="34" charset="0"/>
              <a:buChar char="•"/>
            </a:pPr>
            <a:r>
              <a:rPr lang="en-US" sz="2400" b="0" dirty="0">
                <a:latin typeface="Franklin Gothic Demi" panose="020B0703020102020204" pitchFamily="34" charset="0"/>
              </a:rPr>
              <a:t>Current Employment: 45K</a:t>
            </a:r>
          </a:p>
          <a:p>
            <a:pPr marL="457200" indent="-457200">
              <a:spcAft>
                <a:spcPts val="1200"/>
              </a:spcAft>
              <a:buFont typeface="Arial" panose="020B0604020202020204" pitchFamily="34" charset="0"/>
              <a:buChar char="•"/>
            </a:pPr>
            <a:r>
              <a:rPr lang="en-US" sz="2400" b="0" dirty="0">
                <a:latin typeface="Franklin Gothic Demi" panose="020B0703020102020204" pitchFamily="34" charset="0"/>
              </a:rPr>
              <a:t>Employment by 2045: 58K</a:t>
            </a:r>
          </a:p>
          <a:p>
            <a:pPr marL="457200" indent="-457200">
              <a:spcAft>
                <a:spcPts val="1200"/>
              </a:spcAft>
              <a:buFont typeface="Arial" panose="020B0604020202020204" pitchFamily="34" charset="0"/>
              <a:buChar char="•"/>
            </a:pPr>
            <a:r>
              <a:rPr lang="en-US" sz="2400" b="0" dirty="0">
                <a:latin typeface="Franklin Gothic Demi" panose="020B0703020102020204" pitchFamily="34" charset="0"/>
              </a:rPr>
              <a:t>43% of all crashes in DTSP occur on one-way pairs</a:t>
            </a:r>
          </a:p>
          <a:p>
            <a:pPr marL="457200" indent="-457200">
              <a:spcAft>
                <a:spcPts val="1200"/>
              </a:spcAft>
              <a:buFont typeface="Arial" panose="020B0604020202020204" pitchFamily="34" charset="0"/>
              <a:buChar char="•"/>
            </a:pPr>
            <a:r>
              <a:rPr lang="en-US" sz="2400" b="0" dirty="0">
                <a:latin typeface="Franklin Gothic Demi" panose="020B0703020102020204" pitchFamily="34" charset="0"/>
              </a:rPr>
              <a:t>17% of DTSP street network is one-way pairs</a:t>
            </a:r>
          </a:p>
        </p:txBody>
      </p:sp>
    </p:spTree>
    <p:extLst>
      <p:ext uri="{BB962C8B-B14F-4D97-AF65-F5344CB8AC3E}">
        <p14:creationId xmlns:p14="http://schemas.microsoft.com/office/powerpoint/2010/main" val="2979988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p:txBody>
          <a:bodyPr/>
          <a:lstStyle/>
          <a:p>
            <a:r>
              <a:rPr lang="en-US" dirty="0"/>
              <a:t>Public Outreach</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5</a:t>
            </a:fld>
            <a:endParaRPr lang="en-US"/>
          </a:p>
        </p:txBody>
      </p:sp>
      <p:pic>
        <p:nvPicPr>
          <p:cNvPr id="11" name="Picture 10" descr="A picture containing text, stop, outdoor, sign&#10;&#10;Description automatically generated">
            <a:extLst>
              <a:ext uri="{FF2B5EF4-FFF2-40B4-BE49-F238E27FC236}">
                <a16:creationId xmlns:a16="http://schemas.microsoft.com/office/drawing/2014/main" id="{4179C2B8-411B-4871-AF18-17F43F13F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18" y="1938045"/>
            <a:ext cx="7414231" cy="4170505"/>
          </a:xfrm>
          <a:prstGeom prst="rect">
            <a:avLst/>
          </a:prstGeom>
        </p:spPr>
      </p:pic>
      <p:pic>
        <p:nvPicPr>
          <p:cNvPr id="15" name="Picture 14" descr="Text&#10;&#10;Description automatically generated">
            <a:extLst>
              <a:ext uri="{FF2B5EF4-FFF2-40B4-BE49-F238E27FC236}">
                <a16:creationId xmlns:a16="http://schemas.microsoft.com/office/drawing/2014/main" id="{EFC2197D-BED8-43D5-A0E3-7CCF974CE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4595" y="1509140"/>
            <a:ext cx="6321917" cy="1325563"/>
          </a:xfrm>
          <a:prstGeom prst="rect">
            <a:avLst/>
          </a:prstGeom>
          <a:ln>
            <a:noFill/>
          </a:ln>
          <a:effectLst>
            <a:outerShdw blurRad="292100" dist="139700" dir="2700000" algn="tl" rotWithShape="0">
              <a:srgbClr val="333333">
                <a:alpha val="65000"/>
              </a:srgbClr>
            </a:outerShdw>
          </a:effectLst>
        </p:spPr>
      </p:pic>
      <p:pic>
        <p:nvPicPr>
          <p:cNvPr id="17" name="Picture 16" descr="Graphical user interface, website&#10;&#10;Description automatically generated">
            <a:extLst>
              <a:ext uri="{FF2B5EF4-FFF2-40B4-BE49-F238E27FC236}">
                <a16:creationId xmlns:a16="http://schemas.microsoft.com/office/drawing/2014/main" id="{D7FE4520-5605-4116-A13D-81B4CF8F6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768" y="2465377"/>
            <a:ext cx="6716232" cy="3777881"/>
          </a:xfrm>
          <a:prstGeom prst="rect">
            <a:avLst/>
          </a:prstGeom>
        </p:spPr>
      </p:pic>
      <p:sp>
        <p:nvSpPr>
          <p:cNvPr id="3" name="Plus Sign 2">
            <a:extLst>
              <a:ext uri="{FF2B5EF4-FFF2-40B4-BE49-F238E27FC236}">
                <a16:creationId xmlns:a16="http://schemas.microsoft.com/office/drawing/2014/main" id="{4F83FCFA-58E3-4EB0-B089-B5AED58280D0}"/>
              </a:ext>
            </a:extLst>
          </p:cNvPr>
          <p:cNvSpPr/>
          <p:nvPr/>
        </p:nvSpPr>
        <p:spPr>
          <a:xfrm>
            <a:off x="2334826" y="2465377"/>
            <a:ext cx="381740" cy="45276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951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p:txBody>
          <a:bodyPr/>
          <a:lstStyle/>
          <a:p>
            <a:r>
              <a:rPr lang="en-US" dirty="0"/>
              <a:t>What We’ve Learned</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6</a:t>
            </a:fld>
            <a:endParaRPr lang="en-US"/>
          </a:p>
        </p:txBody>
      </p:sp>
      <p:sp>
        <p:nvSpPr>
          <p:cNvPr id="8" name="Content Placeholder 8">
            <a:extLst>
              <a:ext uri="{FF2B5EF4-FFF2-40B4-BE49-F238E27FC236}">
                <a16:creationId xmlns:a16="http://schemas.microsoft.com/office/drawing/2014/main" id="{D3BC6452-8320-44E7-B817-C80912257A4F}"/>
              </a:ext>
            </a:extLst>
          </p:cNvPr>
          <p:cNvSpPr txBox="1">
            <a:spLocks/>
          </p:cNvSpPr>
          <p:nvPr/>
        </p:nvSpPr>
        <p:spPr>
          <a:xfrm>
            <a:off x="6096000" y="2697162"/>
            <a:ext cx="584754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buFont typeface="Arial" panose="020B0604020202020204" pitchFamily="34" charset="0"/>
              <a:buChar char="•"/>
            </a:pPr>
            <a:r>
              <a:rPr lang="en-US" sz="2000" b="0" dirty="0">
                <a:latin typeface="Franklin Gothic Demi" panose="020B0703020102020204" pitchFamily="34" charset="0"/>
              </a:rPr>
              <a:t>Highway Redesign: </a:t>
            </a:r>
          </a:p>
          <a:p>
            <a:pPr marL="1143000" lvl="1" indent="-457200">
              <a:lnSpc>
                <a:spcPct val="120000"/>
              </a:lnSpc>
              <a:spcBef>
                <a:spcPts val="0"/>
              </a:spcBef>
            </a:pPr>
            <a:r>
              <a:rPr lang="en-US" sz="2000" dirty="0">
                <a:solidFill>
                  <a:schemeClr val="accent1"/>
                </a:solidFill>
                <a:latin typeface="Franklin Gothic Demi" panose="020B0703020102020204" pitchFamily="34" charset="0"/>
              </a:rPr>
              <a:t>Increases walking and biking</a:t>
            </a:r>
          </a:p>
          <a:p>
            <a:pPr marL="1143000" lvl="1" indent="-457200">
              <a:lnSpc>
                <a:spcPct val="120000"/>
              </a:lnSpc>
              <a:spcBef>
                <a:spcPts val="0"/>
              </a:spcBef>
            </a:pPr>
            <a:r>
              <a:rPr lang="en-US" sz="2000" dirty="0">
                <a:solidFill>
                  <a:schemeClr val="accent1"/>
                </a:solidFill>
                <a:latin typeface="Franklin Gothic Demi" panose="020B0703020102020204" pitchFamily="34" charset="0"/>
              </a:rPr>
              <a:t>Encourages economic opportunity</a:t>
            </a:r>
          </a:p>
          <a:p>
            <a:pPr marL="1143000" lvl="1" indent="-457200">
              <a:lnSpc>
                <a:spcPct val="120000"/>
              </a:lnSpc>
              <a:spcBef>
                <a:spcPts val="0"/>
              </a:spcBef>
            </a:pPr>
            <a:r>
              <a:rPr lang="en-US" sz="2000" dirty="0">
                <a:solidFill>
                  <a:schemeClr val="accent1"/>
                </a:solidFill>
                <a:latin typeface="Franklin Gothic Demi" panose="020B0703020102020204" pitchFamily="34" charset="0"/>
              </a:rPr>
              <a:t>Can improve environmental quality</a:t>
            </a:r>
          </a:p>
          <a:p>
            <a:pPr marL="1143000" lvl="1" indent="-457200">
              <a:lnSpc>
                <a:spcPct val="120000"/>
              </a:lnSpc>
              <a:spcBef>
                <a:spcPts val="0"/>
              </a:spcBef>
            </a:pPr>
            <a:r>
              <a:rPr lang="en-US" sz="2000" dirty="0">
                <a:solidFill>
                  <a:schemeClr val="accent1"/>
                </a:solidFill>
                <a:latin typeface="Franklin Gothic Demi" panose="020B0703020102020204" pitchFamily="34" charset="0"/>
              </a:rPr>
              <a:t>Increases neighborhood connectivity </a:t>
            </a:r>
            <a:endParaRPr lang="en-US" sz="2000" b="0" dirty="0">
              <a:latin typeface="Franklin Gothic Demi" panose="020B0703020102020204" pitchFamily="34" charset="0"/>
            </a:endParaRPr>
          </a:p>
          <a:p>
            <a:pPr marL="457200" indent="-457200">
              <a:lnSpc>
                <a:spcPct val="120000"/>
              </a:lnSpc>
              <a:spcAft>
                <a:spcPts val="1200"/>
              </a:spcAft>
              <a:buFont typeface="Arial" panose="020B0604020202020204" pitchFamily="34" charset="0"/>
              <a:buChar char="•"/>
            </a:pPr>
            <a:r>
              <a:rPr lang="en-US" sz="2000" b="0" dirty="0">
                <a:latin typeface="Franklin Gothic Demi" panose="020B0703020102020204" pitchFamily="34" charset="0"/>
              </a:rPr>
              <a:t>Ambulance service is more concerned with smoothness of ride than travel time, but emergency response and hospital access concerns must be addressed</a:t>
            </a:r>
          </a:p>
          <a:p>
            <a:pPr marL="457200" indent="-457200">
              <a:lnSpc>
                <a:spcPct val="120000"/>
              </a:lnSpc>
              <a:spcAft>
                <a:spcPts val="1200"/>
              </a:spcAft>
              <a:buFont typeface="Arial" panose="020B0604020202020204" pitchFamily="34" charset="0"/>
              <a:buChar char="•"/>
            </a:pPr>
            <a:endParaRPr lang="en-US" sz="2400" b="0" dirty="0">
              <a:latin typeface="Franklin Gothic Demi" panose="020B0703020102020204" pitchFamily="34" charset="0"/>
            </a:endParaRPr>
          </a:p>
          <a:p>
            <a:pPr marL="457200" indent="-457200">
              <a:lnSpc>
                <a:spcPct val="120000"/>
              </a:lnSpc>
              <a:spcAft>
                <a:spcPts val="1200"/>
              </a:spcAft>
              <a:buFont typeface="Arial" panose="020B0604020202020204" pitchFamily="34" charset="0"/>
              <a:buChar char="•"/>
            </a:pPr>
            <a:endParaRPr lang="en-US" sz="2400" b="0" dirty="0">
              <a:latin typeface="Franklin Gothic Demi" panose="020B0703020102020204" pitchFamily="34" charset="0"/>
            </a:endParaRPr>
          </a:p>
        </p:txBody>
      </p:sp>
      <p:sp>
        <p:nvSpPr>
          <p:cNvPr id="5" name="Content Placeholder 8">
            <a:extLst>
              <a:ext uri="{FF2B5EF4-FFF2-40B4-BE49-F238E27FC236}">
                <a16:creationId xmlns:a16="http://schemas.microsoft.com/office/drawing/2014/main" id="{B2C60538-1A45-45E4-8082-8AA483E39471}"/>
              </a:ext>
            </a:extLst>
          </p:cNvPr>
          <p:cNvSpPr txBox="1">
            <a:spLocks/>
          </p:cNvSpPr>
          <p:nvPr/>
        </p:nvSpPr>
        <p:spPr>
          <a:xfrm>
            <a:off x="742144" y="2697162"/>
            <a:ext cx="535385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buFont typeface="Arial" panose="020B0604020202020204" pitchFamily="34" charset="0"/>
              <a:buChar char="•"/>
            </a:pPr>
            <a:r>
              <a:rPr lang="en-US" sz="2400" b="0" dirty="0">
                <a:latin typeface="Franklin Gothic Demi" panose="020B0703020102020204" pitchFamily="34" charset="0"/>
              </a:rPr>
              <a:t>Two-way Streets: </a:t>
            </a:r>
          </a:p>
          <a:p>
            <a:pPr marL="1143000" lvl="1" indent="-457200">
              <a:lnSpc>
                <a:spcPct val="120000"/>
              </a:lnSpc>
              <a:spcBef>
                <a:spcPts val="0"/>
              </a:spcBef>
            </a:pPr>
            <a:r>
              <a:rPr lang="en-US" sz="2000" dirty="0">
                <a:solidFill>
                  <a:schemeClr val="accent1"/>
                </a:solidFill>
                <a:latin typeface="Franklin Gothic Demi" panose="020B0703020102020204" pitchFamily="34" charset="0"/>
              </a:rPr>
              <a:t>A</a:t>
            </a:r>
            <a:r>
              <a:rPr lang="en-US" sz="2000" b="0" dirty="0">
                <a:solidFill>
                  <a:schemeClr val="accent1"/>
                </a:solidFill>
                <a:latin typeface="Franklin Gothic Demi" panose="020B0703020102020204" pitchFamily="34" charset="0"/>
              </a:rPr>
              <a:t>re safer than one-way streets</a:t>
            </a:r>
          </a:p>
          <a:p>
            <a:pPr marL="1143000" lvl="1" indent="-457200">
              <a:lnSpc>
                <a:spcPct val="120000"/>
              </a:lnSpc>
              <a:spcBef>
                <a:spcPts val="0"/>
              </a:spcBef>
            </a:pPr>
            <a:r>
              <a:rPr lang="en-US" sz="2000" dirty="0">
                <a:solidFill>
                  <a:schemeClr val="accent1"/>
                </a:solidFill>
                <a:latin typeface="Franklin Gothic Demi" panose="020B0703020102020204" pitchFamily="34" charset="0"/>
              </a:rPr>
              <a:t>I</a:t>
            </a:r>
            <a:r>
              <a:rPr lang="en-US" sz="2000" b="0" dirty="0">
                <a:solidFill>
                  <a:schemeClr val="accent1"/>
                </a:solidFill>
                <a:latin typeface="Franklin Gothic Demi" panose="020B0703020102020204" pitchFamily="34" charset="0"/>
              </a:rPr>
              <a:t>mprove business accessibility</a:t>
            </a:r>
          </a:p>
          <a:p>
            <a:pPr marL="1143000" lvl="1" indent="-457200">
              <a:lnSpc>
                <a:spcPct val="120000"/>
              </a:lnSpc>
              <a:spcBef>
                <a:spcPts val="0"/>
              </a:spcBef>
              <a:spcAft>
                <a:spcPts val="1600"/>
              </a:spcAft>
            </a:pPr>
            <a:r>
              <a:rPr lang="en-US" sz="2000" dirty="0">
                <a:solidFill>
                  <a:schemeClr val="accent1"/>
                </a:solidFill>
                <a:latin typeface="Franklin Gothic Demi" panose="020B0703020102020204" pitchFamily="34" charset="0"/>
              </a:rPr>
              <a:t>P</a:t>
            </a:r>
            <a:r>
              <a:rPr lang="en-US" sz="2000" b="0" dirty="0">
                <a:solidFill>
                  <a:schemeClr val="accent1"/>
                </a:solidFill>
                <a:latin typeface="Franklin Gothic Demi" panose="020B0703020102020204" pitchFamily="34" charset="0"/>
              </a:rPr>
              <a:t>romote more livable communities  </a:t>
            </a:r>
            <a:endParaRPr lang="en-US" sz="2000" b="0" dirty="0">
              <a:latin typeface="Franklin Gothic Demi" panose="020B0703020102020204" pitchFamily="34" charset="0"/>
            </a:endParaRPr>
          </a:p>
          <a:p>
            <a:pPr marL="457200" indent="-457200">
              <a:lnSpc>
                <a:spcPct val="120000"/>
              </a:lnSpc>
              <a:spcAft>
                <a:spcPts val="1200"/>
              </a:spcAft>
              <a:buFont typeface="Arial" panose="020B0604020202020204" pitchFamily="34" charset="0"/>
              <a:buChar char="•"/>
            </a:pPr>
            <a:r>
              <a:rPr lang="en-US" sz="2400" b="0" dirty="0">
                <a:latin typeface="Franklin Gothic Demi" panose="020B0703020102020204" pitchFamily="34" charset="0"/>
              </a:rPr>
              <a:t>18 cities so far in US have transformed their freeways into community assets</a:t>
            </a:r>
          </a:p>
          <a:p>
            <a:pPr marL="457200" indent="-457200">
              <a:lnSpc>
                <a:spcPct val="120000"/>
              </a:lnSpc>
              <a:spcAft>
                <a:spcPts val="1200"/>
              </a:spcAft>
              <a:buFont typeface="Arial" panose="020B0604020202020204" pitchFamily="34" charset="0"/>
              <a:buChar char="•"/>
            </a:pPr>
            <a:endParaRPr lang="en-US" sz="2400" b="0" dirty="0">
              <a:latin typeface="Franklin Gothic Demi" panose="020B0703020102020204" pitchFamily="34" charset="0"/>
            </a:endParaRPr>
          </a:p>
        </p:txBody>
      </p:sp>
      <p:pic>
        <p:nvPicPr>
          <p:cNvPr id="6" name="Picture 5" descr="A picture containing sky, outdoor, city, scene&#10;&#10;Description automatically generated">
            <a:extLst>
              <a:ext uri="{FF2B5EF4-FFF2-40B4-BE49-F238E27FC236}">
                <a16:creationId xmlns:a16="http://schemas.microsoft.com/office/drawing/2014/main" id="{9C17A21C-CF66-4D56-BCEC-A55DB49E47EB}"/>
              </a:ext>
            </a:extLst>
          </p:cNvPr>
          <p:cNvPicPr>
            <a:picLocks noChangeAspect="1"/>
          </p:cNvPicPr>
          <p:nvPr/>
        </p:nvPicPr>
        <p:blipFill rotWithShape="1">
          <a:blip r:embed="rId3">
            <a:extLst>
              <a:ext uri="{28A0092B-C50C-407E-A947-70E740481C1C}">
                <a14:useLocalDpi xmlns:a14="http://schemas.microsoft.com/office/drawing/2010/main" val="0"/>
              </a:ext>
            </a:extLst>
          </a:blip>
          <a:srcRect l="409" t="12801" r="-1222" b="70408"/>
          <a:stretch/>
        </p:blipFill>
        <p:spPr>
          <a:xfrm>
            <a:off x="0" y="1371599"/>
            <a:ext cx="12340914" cy="1219202"/>
          </a:xfrm>
          <a:prstGeom prst="rect">
            <a:avLst/>
          </a:prstGeom>
        </p:spPr>
      </p:pic>
      <p:sp>
        <p:nvSpPr>
          <p:cNvPr id="7" name="Title 1">
            <a:extLst>
              <a:ext uri="{FF2B5EF4-FFF2-40B4-BE49-F238E27FC236}">
                <a16:creationId xmlns:a16="http://schemas.microsoft.com/office/drawing/2014/main" id="{E0D80962-BA08-4BBA-9DD2-4C6B42EE4B0A}"/>
              </a:ext>
            </a:extLst>
          </p:cNvPr>
          <p:cNvSpPr txBox="1">
            <a:spLocks/>
          </p:cNvSpPr>
          <p:nvPr/>
        </p:nvSpPr>
        <p:spPr>
          <a:xfrm>
            <a:off x="4196906" y="4284921"/>
            <a:ext cx="1980609" cy="21975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sz="1100" dirty="0"/>
              <a:t>Congress for the New Urbanism 2019</a:t>
            </a:r>
          </a:p>
        </p:txBody>
      </p:sp>
    </p:spTree>
    <p:extLst>
      <p:ext uri="{BB962C8B-B14F-4D97-AF65-F5344CB8AC3E}">
        <p14:creationId xmlns:p14="http://schemas.microsoft.com/office/powerpoint/2010/main" val="2550162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ity next to the water&#10;&#10;Description automatically generated with low confidence">
            <a:extLst>
              <a:ext uri="{FF2B5EF4-FFF2-40B4-BE49-F238E27FC236}">
                <a16:creationId xmlns:a16="http://schemas.microsoft.com/office/drawing/2014/main" id="{2DB833E5-C63E-420D-A13F-0141F454A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bject 2"/>
          <p:cNvSpPr/>
          <p:nvPr/>
        </p:nvSpPr>
        <p:spPr>
          <a:xfrm>
            <a:off x="0" y="0"/>
            <a:ext cx="5943600" cy="6846794"/>
          </a:xfrm>
          <a:custGeom>
            <a:avLst/>
            <a:gdLst/>
            <a:ahLst/>
            <a:cxnLst/>
            <a:rect l="l" t="t" r="r" b="b"/>
            <a:pathLst>
              <a:path w="10045700" h="7759700">
                <a:moveTo>
                  <a:pt x="10045687" y="0"/>
                </a:moveTo>
                <a:lnTo>
                  <a:pt x="0" y="0"/>
                </a:lnTo>
                <a:lnTo>
                  <a:pt x="0" y="7759687"/>
                </a:lnTo>
                <a:lnTo>
                  <a:pt x="10045687" y="7759687"/>
                </a:lnTo>
                <a:lnTo>
                  <a:pt x="10045687" y="0"/>
                </a:lnTo>
                <a:close/>
              </a:path>
            </a:pathLst>
          </a:custGeom>
          <a:solidFill>
            <a:srgbClr val="2E3790"/>
          </a:solidFill>
        </p:spPr>
        <p:txBody>
          <a:bodyPr wrap="square" lIns="0" tIns="0" rIns="0" bIns="0" rtlCol="0"/>
          <a:lstStyle/>
          <a:p>
            <a:endParaRPr sz="1588"/>
          </a:p>
        </p:txBody>
      </p:sp>
      <p:sp>
        <p:nvSpPr>
          <p:cNvPr id="6" name="object 6"/>
          <p:cNvSpPr txBox="1"/>
          <p:nvPr/>
        </p:nvSpPr>
        <p:spPr>
          <a:xfrm>
            <a:off x="599768" y="2917244"/>
            <a:ext cx="4913527" cy="1501467"/>
          </a:xfrm>
          <a:prstGeom prst="rect">
            <a:avLst/>
          </a:prstGeom>
        </p:spPr>
        <p:txBody>
          <a:bodyPr vert="horz" wrap="square" lIns="0" tIns="11206" rIns="0" bIns="0" rtlCol="0">
            <a:spAutoFit/>
          </a:bodyPr>
          <a:lstStyle/>
          <a:p>
            <a:pPr marL="11206" algn="r">
              <a:spcBef>
                <a:spcPts val="88"/>
              </a:spcBef>
            </a:pPr>
            <a:r>
              <a:rPr lang="en-US" sz="4800" b="1" spc="22" dirty="0">
                <a:solidFill>
                  <a:srgbClr val="FFFFFF"/>
                </a:solidFill>
                <a:latin typeface="FranklinGothicURWConDem"/>
                <a:cs typeface="FranklinGothicURWConDem"/>
              </a:rPr>
              <a:t>Key Projects </a:t>
            </a:r>
          </a:p>
          <a:p>
            <a:pPr marL="11206" algn="r">
              <a:spcBef>
                <a:spcPts val="88"/>
              </a:spcBef>
            </a:pPr>
            <a:r>
              <a:rPr lang="en-US" sz="4800" b="1" spc="22" dirty="0">
                <a:solidFill>
                  <a:srgbClr val="FFFFFF"/>
                </a:solidFill>
                <a:latin typeface="FranklinGothicURWConDem"/>
                <a:cs typeface="FranklinGothic URW Cond Book"/>
              </a:rPr>
              <a:t>Overview</a:t>
            </a:r>
            <a:endParaRPr sz="4800" dirty="0">
              <a:latin typeface="FranklinGothic URW Cond Book"/>
              <a:cs typeface="FranklinGothic URW Cond Book"/>
            </a:endParaRPr>
          </a:p>
        </p:txBody>
      </p:sp>
      <p:grpSp>
        <p:nvGrpSpPr>
          <p:cNvPr id="7" name="object 7"/>
          <p:cNvGrpSpPr/>
          <p:nvPr/>
        </p:nvGrpSpPr>
        <p:grpSpPr>
          <a:xfrm>
            <a:off x="1658471" y="4697909"/>
            <a:ext cx="4006103" cy="168088"/>
            <a:chOff x="0" y="5324297"/>
            <a:chExt cx="4540250" cy="190500"/>
          </a:xfrm>
        </p:grpSpPr>
        <p:sp>
          <p:nvSpPr>
            <p:cNvPr id="8" name="object 8"/>
            <p:cNvSpPr/>
            <p:nvPr/>
          </p:nvSpPr>
          <p:spPr>
            <a:xfrm>
              <a:off x="0" y="5400497"/>
              <a:ext cx="4368800" cy="38100"/>
            </a:xfrm>
            <a:custGeom>
              <a:avLst/>
              <a:gdLst/>
              <a:ahLst/>
              <a:cxnLst/>
              <a:rect l="l" t="t" r="r" b="b"/>
              <a:pathLst>
                <a:path w="4368800" h="38100">
                  <a:moveTo>
                    <a:pt x="4368545" y="0"/>
                  </a:moveTo>
                  <a:lnTo>
                    <a:pt x="0" y="0"/>
                  </a:lnTo>
                  <a:lnTo>
                    <a:pt x="0" y="38100"/>
                  </a:lnTo>
                  <a:lnTo>
                    <a:pt x="4368545" y="38100"/>
                  </a:lnTo>
                  <a:lnTo>
                    <a:pt x="4368545" y="0"/>
                  </a:lnTo>
                  <a:close/>
                </a:path>
              </a:pathLst>
            </a:custGeom>
            <a:solidFill>
              <a:srgbClr val="FFFFFF"/>
            </a:solidFill>
          </p:spPr>
          <p:txBody>
            <a:bodyPr wrap="square" lIns="0" tIns="0" rIns="0" bIns="0" rtlCol="0"/>
            <a:lstStyle/>
            <a:p>
              <a:endParaRPr sz="1588"/>
            </a:p>
          </p:txBody>
        </p:sp>
        <p:pic>
          <p:nvPicPr>
            <p:cNvPr id="9" name="object 9"/>
            <p:cNvPicPr/>
            <p:nvPr/>
          </p:nvPicPr>
          <p:blipFill>
            <a:blip r:embed="rId4" cstate="print"/>
            <a:stretch>
              <a:fillRect/>
            </a:stretch>
          </p:blipFill>
          <p:spPr>
            <a:xfrm>
              <a:off x="4349496" y="5324297"/>
              <a:ext cx="190500" cy="190500"/>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F202F-00D5-4D7C-9990-B1DF7E9724EB}"/>
              </a:ext>
            </a:extLst>
          </p:cNvPr>
          <p:cNvSpPr/>
          <p:nvPr/>
        </p:nvSpPr>
        <p:spPr>
          <a:xfrm>
            <a:off x="-195309" y="273985"/>
            <a:ext cx="9623394" cy="1065321"/>
          </a:xfrm>
          <a:prstGeom prst="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a:xfrm>
            <a:off x="284992" y="68745"/>
            <a:ext cx="11305066" cy="1325563"/>
          </a:xfrm>
        </p:spPr>
        <p:txBody>
          <a:bodyPr/>
          <a:lstStyle/>
          <a:p>
            <a:r>
              <a:rPr lang="en-US" sz="3600" dirty="0">
                <a:solidFill>
                  <a:schemeClr val="bg1"/>
                </a:solidFill>
              </a:rPr>
              <a:t>Priority One Projects (Short, Mid, and Long-Term)</a:t>
            </a:r>
            <a:endParaRPr lang="en-US" dirty="0">
              <a:solidFill>
                <a:schemeClr val="bg1"/>
              </a:solidFill>
            </a:endParaRP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48523-1EA9-4041-8F4A-BF964004A1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5" name="Rectangle 174">
            <a:extLst>
              <a:ext uri="{FF2B5EF4-FFF2-40B4-BE49-F238E27FC236}">
                <a16:creationId xmlns:a16="http://schemas.microsoft.com/office/drawing/2014/main" id="{5EADE5DD-DFDB-4646-8876-5C204E913744}"/>
              </a:ext>
            </a:extLst>
          </p:cNvPr>
          <p:cNvSpPr/>
          <p:nvPr/>
        </p:nvSpPr>
        <p:spPr>
          <a:xfrm>
            <a:off x="685800" y="1189068"/>
            <a:ext cx="11457466" cy="605272"/>
          </a:xfrm>
          <a:prstGeom prst="rect">
            <a:avLst/>
          </a:prstGeom>
          <a:solidFill>
            <a:srgbClr val="F5A921"/>
          </a:solidFill>
          <a:ln>
            <a:solidFill>
              <a:srgbClr val="F5A92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Map&#10;&#10;Description automatically generated">
            <a:extLst>
              <a:ext uri="{FF2B5EF4-FFF2-40B4-BE49-F238E27FC236}">
                <a16:creationId xmlns:a16="http://schemas.microsoft.com/office/drawing/2014/main" id="{4D507C07-AA09-4CFF-9428-0E0487B18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199" y="1189068"/>
            <a:ext cx="8661285" cy="5699253"/>
          </a:xfrm>
          <a:prstGeom prst="rect">
            <a:avLst/>
          </a:prstGeom>
        </p:spPr>
      </p:pic>
    </p:spTree>
    <p:extLst>
      <p:ext uri="{BB962C8B-B14F-4D97-AF65-F5344CB8AC3E}">
        <p14:creationId xmlns:p14="http://schemas.microsoft.com/office/powerpoint/2010/main" val="652809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F202F-00D5-4D7C-9990-B1DF7E9724EB}"/>
              </a:ext>
            </a:extLst>
          </p:cNvPr>
          <p:cNvSpPr/>
          <p:nvPr/>
        </p:nvSpPr>
        <p:spPr>
          <a:xfrm>
            <a:off x="-195309" y="273985"/>
            <a:ext cx="9623394" cy="1065321"/>
          </a:xfrm>
          <a:prstGeom prst="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AC752-1A89-4586-B7B9-775216038F80}"/>
              </a:ext>
            </a:extLst>
          </p:cNvPr>
          <p:cNvSpPr>
            <a:spLocks noGrp="1"/>
          </p:cNvSpPr>
          <p:nvPr>
            <p:ph type="title"/>
          </p:nvPr>
        </p:nvSpPr>
        <p:spPr>
          <a:xfrm>
            <a:off x="838200" y="143863"/>
            <a:ext cx="10515600" cy="1325563"/>
          </a:xfrm>
        </p:spPr>
        <p:txBody>
          <a:bodyPr/>
          <a:lstStyle/>
          <a:p>
            <a:r>
              <a:rPr lang="en-US" dirty="0">
                <a:solidFill>
                  <a:schemeClr val="bg1"/>
                </a:solidFill>
              </a:rPr>
              <a:t>Priority One Project</a:t>
            </a:r>
          </a:p>
        </p:txBody>
      </p:sp>
      <p:sp>
        <p:nvSpPr>
          <p:cNvPr id="4" name="Slide Number Placeholder 3">
            <a:extLst>
              <a:ext uri="{FF2B5EF4-FFF2-40B4-BE49-F238E27FC236}">
                <a16:creationId xmlns:a16="http://schemas.microsoft.com/office/drawing/2014/main" id="{7384E6B6-9595-4885-B073-04D334FAB149}"/>
              </a:ext>
            </a:extLst>
          </p:cNvPr>
          <p:cNvSpPr>
            <a:spLocks noGrp="1"/>
          </p:cNvSpPr>
          <p:nvPr>
            <p:ph type="sldNum" sz="quarter" idx="12"/>
          </p:nvPr>
        </p:nvSpPr>
        <p:spPr/>
        <p:txBody>
          <a:bodyPr/>
          <a:lstStyle/>
          <a:p>
            <a:fld id="{AF548523-1EA9-4041-8F4A-BF964004A1E3}" type="slidenum">
              <a:rPr lang="en-US" smtClean="0"/>
              <a:t>9</a:t>
            </a:fld>
            <a:endParaRPr lang="en-US"/>
          </a:p>
        </p:txBody>
      </p:sp>
      <p:sp>
        <p:nvSpPr>
          <p:cNvPr id="175" name="Rectangle 174">
            <a:extLst>
              <a:ext uri="{FF2B5EF4-FFF2-40B4-BE49-F238E27FC236}">
                <a16:creationId xmlns:a16="http://schemas.microsoft.com/office/drawing/2014/main" id="{5EADE5DD-DFDB-4646-8876-5C204E913744}"/>
              </a:ext>
            </a:extLst>
          </p:cNvPr>
          <p:cNvSpPr/>
          <p:nvPr/>
        </p:nvSpPr>
        <p:spPr>
          <a:xfrm>
            <a:off x="685800" y="1189068"/>
            <a:ext cx="11506200" cy="605272"/>
          </a:xfrm>
          <a:prstGeom prst="rect">
            <a:avLst/>
          </a:prstGeom>
          <a:solidFill>
            <a:srgbClr val="F5A921"/>
          </a:solidFill>
          <a:ln>
            <a:solidFill>
              <a:srgbClr val="F5A92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6" name="Title 1">
            <a:extLst>
              <a:ext uri="{FF2B5EF4-FFF2-40B4-BE49-F238E27FC236}">
                <a16:creationId xmlns:a16="http://schemas.microsoft.com/office/drawing/2014/main" id="{EADBE8F2-4615-432A-9A84-FF33370D752F}"/>
              </a:ext>
            </a:extLst>
          </p:cNvPr>
          <p:cNvSpPr txBox="1">
            <a:spLocks/>
          </p:cNvSpPr>
          <p:nvPr/>
        </p:nvSpPr>
        <p:spPr>
          <a:xfrm>
            <a:off x="838200" y="849602"/>
            <a:ext cx="119960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sz="3600" dirty="0">
                <a:solidFill>
                  <a:schemeClr val="bg1"/>
                </a:solidFill>
              </a:rPr>
              <a:t>8th/Dr. MLK, Jr. St Two-Way Conversion &amp; Lane Reallocation</a:t>
            </a:r>
          </a:p>
        </p:txBody>
      </p:sp>
      <p:sp>
        <p:nvSpPr>
          <p:cNvPr id="11" name="Title 1">
            <a:extLst>
              <a:ext uri="{FF2B5EF4-FFF2-40B4-BE49-F238E27FC236}">
                <a16:creationId xmlns:a16="http://schemas.microsoft.com/office/drawing/2014/main" id="{9B09182C-6FB2-4007-9AB6-944B8C6A3560}"/>
              </a:ext>
            </a:extLst>
          </p:cNvPr>
          <p:cNvSpPr txBox="1">
            <a:spLocks/>
          </p:cNvSpPr>
          <p:nvPr/>
        </p:nvSpPr>
        <p:spPr>
          <a:xfrm>
            <a:off x="421186" y="1599548"/>
            <a:ext cx="75821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Demi Cond" panose="020B0706030402020204" pitchFamily="34" charset="0"/>
                <a:ea typeface="+mj-ea"/>
                <a:cs typeface="+mj-cs"/>
              </a:defRPr>
            </a:lvl1pPr>
          </a:lstStyle>
          <a:p>
            <a:r>
              <a:rPr lang="en-US" dirty="0"/>
              <a:t>PROJECT HIGHLIGHTS</a:t>
            </a:r>
          </a:p>
        </p:txBody>
      </p:sp>
      <p:sp>
        <p:nvSpPr>
          <p:cNvPr id="12" name="Content Placeholder 8">
            <a:extLst>
              <a:ext uri="{FF2B5EF4-FFF2-40B4-BE49-F238E27FC236}">
                <a16:creationId xmlns:a16="http://schemas.microsoft.com/office/drawing/2014/main" id="{B71CFB45-0A42-4F4C-9763-323640A6EF33}"/>
              </a:ext>
            </a:extLst>
          </p:cNvPr>
          <p:cNvSpPr txBox="1">
            <a:spLocks/>
          </p:cNvSpPr>
          <p:nvPr/>
        </p:nvSpPr>
        <p:spPr>
          <a:xfrm>
            <a:off x="476250" y="2709423"/>
            <a:ext cx="6298176" cy="3881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5"/>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800" i="1" kern="120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300" marR="208279" indent="-228600">
              <a:lnSpc>
                <a:spcPct val="110000"/>
              </a:lnSpc>
              <a:spcBef>
                <a:spcPts val="430"/>
              </a:spcBef>
              <a:spcAft>
                <a:spcPts val="600"/>
              </a:spcAft>
              <a:buChar char="•"/>
              <a:tabLst>
                <a:tab pos="241300" algn="l"/>
              </a:tabLst>
            </a:pPr>
            <a:r>
              <a:rPr lang="en-US" sz="2600" spc="-10" dirty="0">
                <a:solidFill>
                  <a:srgbClr val="F5A921"/>
                </a:solidFill>
                <a:latin typeface="FranklinGothic URW Cond Book"/>
                <a:cs typeface="FranklinGothicURWConDem"/>
              </a:rPr>
              <a:t>Short-Term (1-3 Years):</a:t>
            </a:r>
            <a:r>
              <a:rPr lang="en-US" sz="2600" spc="-10" dirty="0">
                <a:latin typeface="FranklinGothic URW Cond Book"/>
                <a:cs typeface="FranklinGothicURWConDem"/>
              </a:rPr>
              <a:t> Identify concept plans and typical sections for lane reallocation/ two-way conversion</a:t>
            </a:r>
          </a:p>
          <a:p>
            <a:pPr marL="241300" marR="208279" indent="-228600">
              <a:lnSpc>
                <a:spcPct val="110000"/>
              </a:lnSpc>
              <a:spcBef>
                <a:spcPts val="430"/>
              </a:spcBef>
              <a:spcAft>
                <a:spcPts val="600"/>
              </a:spcAft>
              <a:buChar char="•"/>
              <a:tabLst>
                <a:tab pos="241300" algn="l"/>
              </a:tabLst>
            </a:pPr>
            <a:r>
              <a:rPr lang="en-US" sz="2600" spc="-10" dirty="0">
                <a:solidFill>
                  <a:srgbClr val="2E3790"/>
                </a:solidFill>
                <a:latin typeface="FranklinGothic URW Cond Book"/>
                <a:cs typeface="FranklinGothicURWConDem"/>
              </a:rPr>
              <a:t>Mid-Term (4-6 Years): </a:t>
            </a:r>
            <a:r>
              <a:rPr lang="en-US" sz="2600" spc="-10" dirty="0">
                <a:latin typeface="FranklinGothic URW Cond Book"/>
                <a:cs typeface="FranklinGothicURWConDem"/>
              </a:rPr>
              <a:t>City advances the project into final phases based on concept planning results</a:t>
            </a:r>
          </a:p>
          <a:p>
            <a:pPr marL="241300" marR="208279" indent="-228600">
              <a:lnSpc>
                <a:spcPct val="110000"/>
              </a:lnSpc>
              <a:spcBef>
                <a:spcPts val="430"/>
              </a:spcBef>
              <a:spcAft>
                <a:spcPts val="600"/>
              </a:spcAft>
              <a:buFont typeface="Arial" panose="020B0604020202020204" pitchFamily="34" charset="0"/>
              <a:buChar char="•"/>
              <a:tabLst>
                <a:tab pos="241300" algn="l"/>
              </a:tabLst>
            </a:pPr>
            <a:r>
              <a:rPr lang="en-US" sz="2600" spc="-10" dirty="0">
                <a:latin typeface="FranklinGothic URW Cond Book"/>
                <a:cs typeface="FranklinGothicURWConDem"/>
              </a:rPr>
              <a:t>Exploring funding opportunities for the next phase</a:t>
            </a:r>
          </a:p>
        </p:txBody>
      </p:sp>
      <p:pic>
        <p:nvPicPr>
          <p:cNvPr id="13" name="Picture 12" descr="Map&#10;&#10;Description automatically generated">
            <a:extLst>
              <a:ext uri="{FF2B5EF4-FFF2-40B4-BE49-F238E27FC236}">
                <a16:creationId xmlns:a16="http://schemas.microsoft.com/office/drawing/2014/main" id="{60C4EB7C-45EC-48A8-B0BD-32EEB15D0D36}"/>
              </a:ext>
            </a:extLst>
          </p:cNvPr>
          <p:cNvPicPr>
            <a:picLocks noChangeAspect="1"/>
          </p:cNvPicPr>
          <p:nvPr/>
        </p:nvPicPr>
        <p:blipFill rotWithShape="1">
          <a:blip r:embed="rId3">
            <a:extLst>
              <a:ext uri="{28A0092B-C50C-407E-A947-70E740481C1C}">
                <a14:useLocalDpi xmlns:a14="http://schemas.microsoft.com/office/drawing/2010/main" val="0"/>
              </a:ext>
            </a:extLst>
          </a:blip>
          <a:srcRect r="16816" b="18919"/>
          <a:stretch/>
        </p:blipFill>
        <p:spPr>
          <a:xfrm>
            <a:off x="6382447" y="1794339"/>
            <a:ext cx="5809553" cy="3726151"/>
          </a:xfrm>
          <a:prstGeom prst="rect">
            <a:avLst/>
          </a:prstGeom>
        </p:spPr>
      </p:pic>
    </p:spTree>
    <p:extLst>
      <p:ext uri="{BB962C8B-B14F-4D97-AF65-F5344CB8AC3E}">
        <p14:creationId xmlns:p14="http://schemas.microsoft.com/office/powerpoint/2010/main" val="334830000"/>
      </p:ext>
    </p:extLst>
  </p:cSld>
  <p:clrMapOvr>
    <a:masterClrMapping/>
  </p:clrMapOvr>
</p:sld>
</file>

<file path=ppt/theme/theme1.xml><?xml version="1.0" encoding="utf-8"?>
<a:theme xmlns:a="http://schemas.openxmlformats.org/drawingml/2006/main" name="1_Office Theme">
  <a:themeElements>
    <a:clrScheme name="Custom 13">
      <a:dk1>
        <a:sysClr val="windowText" lastClr="000000"/>
      </a:dk1>
      <a:lt1>
        <a:sysClr val="window" lastClr="FFFFFF"/>
      </a:lt1>
      <a:dk2>
        <a:srgbClr val="44546A"/>
      </a:dk2>
      <a:lt2>
        <a:srgbClr val="E7E6E6"/>
      </a:lt2>
      <a:accent1>
        <a:srgbClr val="2E3790"/>
      </a:accent1>
      <a:accent2>
        <a:srgbClr val="E45744"/>
      </a:accent2>
      <a:accent3>
        <a:srgbClr val="545454"/>
      </a:accent3>
      <a:accent4>
        <a:srgbClr val="F5A823"/>
      </a:accent4>
      <a:accent5>
        <a:srgbClr val="53A7DD"/>
      </a:accent5>
      <a:accent6>
        <a:srgbClr val="4EBB7A"/>
      </a:accent6>
      <a:hlink>
        <a:srgbClr val="53A7DD"/>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Light Custom">
      <a:dk1>
        <a:srgbClr val="41454C"/>
      </a:dk1>
      <a:lt1>
        <a:sysClr val="window" lastClr="FFFFFF"/>
      </a:lt1>
      <a:dk2>
        <a:srgbClr val="A6A6A6"/>
      </a:dk2>
      <a:lt2>
        <a:srgbClr val="41454C"/>
      </a:lt2>
      <a:accent1>
        <a:srgbClr val="40ABF4"/>
      </a:accent1>
      <a:accent2>
        <a:srgbClr val="B2ED4C"/>
      </a:accent2>
      <a:accent3>
        <a:srgbClr val="20D37E"/>
      </a:accent3>
      <a:accent4>
        <a:srgbClr val="0F111E"/>
      </a:accent4>
      <a:accent5>
        <a:srgbClr val="0F111E"/>
      </a:accent5>
      <a:accent6>
        <a:srgbClr val="0F111E"/>
      </a:accent6>
      <a:hlink>
        <a:srgbClr val="0F111E"/>
      </a:hlink>
      <a:folHlink>
        <a:srgbClr val="0F11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4932336A405E48AEA03DF1486A89DA" ma:contentTypeVersion="12" ma:contentTypeDescription="Create a new document." ma:contentTypeScope="" ma:versionID="ef8e073907fc868eb2c5680277bd3b46">
  <xsd:schema xmlns:xsd="http://www.w3.org/2001/XMLSchema" xmlns:xs="http://www.w3.org/2001/XMLSchema" xmlns:p="http://schemas.microsoft.com/office/2006/metadata/properties" xmlns:ns3="a97bd01e-806f-4c5c-b467-bc99e18bd6cc" xmlns:ns4="23ebb1c6-cbcd-447f-97b0-e04f78b35168" targetNamespace="http://schemas.microsoft.com/office/2006/metadata/properties" ma:root="true" ma:fieldsID="4e6b3dad7db6ef76dd40c3cc2e228322" ns3:_="" ns4:_="">
    <xsd:import namespace="a97bd01e-806f-4c5c-b467-bc99e18bd6cc"/>
    <xsd:import namespace="23ebb1c6-cbcd-447f-97b0-e04f78b3516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7bd01e-806f-4c5c-b467-bc99e18bd6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ebb1c6-cbcd-447f-97b0-e04f78b3516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1DC6B0-F7F4-4F23-93CA-CCD414314E30}">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23ebb1c6-cbcd-447f-97b0-e04f78b35168"/>
    <ds:schemaRef ds:uri="http://purl.org/dc/elements/1.1/"/>
    <ds:schemaRef ds:uri="http://schemas.microsoft.com/office/2006/metadata/properties"/>
    <ds:schemaRef ds:uri="a97bd01e-806f-4c5c-b467-bc99e18bd6cc"/>
    <ds:schemaRef ds:uri="http://purl.org/dc/terms/"/>
    <ds:schemaRef ds:uri="http://www.w3.org/XML/1998/namespace"/>
  </ds:schemaRefs>
</ds:datastoreItem>
</file>

<file path=customXml/itemProps2.xml><?xml version="1.0" encoding="utf-8"?>
<ds:datastoreItem xmlns:ds="http://schemas.openxmlformats.org/officeDocument/2006/customXml" ds:itemID="{86359B68-D4AD-4423-87DF-F9A6701ED2ED}">
  <ds:schemaRefs>
    <ds:schemaRef ds:uri="http://schemas.microsoft.com/sharepoint/v3/contenttype/forms"/>
  </ds:schemaRefs>
</ds:datastoreItem>
</file>

<file path=customXml/itemProps3.xml><?xml version="1.0" encoding="utf-8"?>
<ds:datastoreItem xmlns:ds="http://schemas.openxmlformats.org/officeDocument/2006/customXml" ds:itemID="{D79895CF-B2AB-4191-8DC5-704B8F637F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7bd01e-806f-4c5c-b467-bc99e18bd6cc"/>
    <ds:schemaRef ds:uri="23ebb1c6-cbcd-447f-97b0-e04f78b351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8305</TotalTime>
  <Words>1580</Words>
  <Application>Microsoft Office PowerPoint</Application>
  <PresentationFormat>Widescreen</PresentationFormat>
  <Paragraphs>259</Paragraphs>
  <Slides>36</Slides>
  <Notes>25</Notes>
  <HiddenSlides>14</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Arial</vt:lpstr>
      <vt:lpstr>Calibri</vt:lpstr>
      <vt:lpstr>Franklin Gothic Book</vt:lpstr>
      <vt:lpstr>Franklin Gothic Demi</vt:lpstr>
      <vt:lpstr>Franklin Gothic Demi Cond</vt:lpstr>
      <vt:lpstr>FranklinGothic URW Cond Book</vt:lpstr>
      <vt:lpstr>FranklinGothicURWConDem</vt:lpstr>
      <vt:lpstr>Helvetica</vt:lpstr>
      <vt:lpstr>Symbol</vt:lpstr>
      <vt:lpstr>1_Office Theme</vt:lpstr>
      <vt:lpstr>Office Theme</vt:lpstr>
      <vt:lpstr> Stakeholder Meetings</vt:lpstr>
      <vt:lpstr>PowerPoint Presentation</vt:lpstr>
      <vt:lpstr>STUDY GOALS </vt:lpstr>
      <vt:lpstr>What We’re Seeing in DTSP</vt:lpstr>
      <vt:lpstr>Public Outreach</vt:lpstr>
      <vt:lpstr>What We’ve Learned</vt:lpstr>
      <vt:lpstr>PowerPoint Presentation</vt:lpstr>
      <vt:lpstr>Priority One Projects (Short, Mid, and Long-Term)</vt:lpstr>
      <vt:lpstr>Priority One Project</vt:lpstr>
      <vt:lpstr>Priority One Project</vt:lpstr>
      <vt:lpstr>Priority One Project</vt:lpstr>
      <vt:lpstr>Priority One Project</vt:lpstr>
      <vt:lpstr>Priority One Project</vt:lpstr>
      <vt:lpstr>Level of Support</vt:lpstr>
      <vt:lpstr>Priority One Project</vt:lpstr>
      <vt:lpstr>Priority One Project</vt:lpstr>
      <vt:lpstr>Priority One Project</vt:lpstr>
      <vt:lpstr>PowerPoint Presentation</vt:lpstr>
      <vt:lpstr>Priority One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Displacement Effects of I-175 (South Distributer/South Bay Drive)</vt:lpstr>
      <vt:lpstr>Displacement Effects of I-175 (South Distributer/South Bay Drive)</vt:lpstr>
      <vt:lpstr>PowerPoint Presentation</vt:lpstr>
      <vt:lpstr>PowerPoint Presentation</vt:lpstr>
      <vt:lpstr>Priority Two Project</vt:lpstr>
      <vt:lpstr>A Journey to Safety</vt:lpstr>
      <vt:lpstr>Next Steps</vt:lpstr>
      <vt:lpstr>Questions?</vt:lpstr>
      <vt:lpstr>Level of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Petersburg  City Council</dc:title>
  <dc:creator>Caper, Sarah</dc:creator>
  <cp:lastModifiedBy>Mendoza, Christina</cp:lastModifiedBy>
  <cp:revision>359</cp:revision>
  <cp:lastPrinted>2021-11-08T18:16:01Z</cp:lastPrinted>
  <dcterms:created xsi:type="dcterms:W3CDTF">2021-02-23T13:58:36Z</dcterms:created>
  <dcterms:modified xsi:type="dcterms:W3CDTF">2022-05-09T18:11:26Z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0x0101003F4932336A405E48AEA03DF1486A89DA</vt:lpwstr>
  </property>
</Properties>
</file>