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;p2" descr="Google Shape;9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669" y="0"/>
            <a:ext cx="6857015" cy="51435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10;p2"/>
          <p:cNvSpPr/>
          <p:nvPr/>
        </p:nvSpPr>
        <p:spPr>
          <a:xfrm flipH="1">
            <a:off x="8689424" y="-151525"/>
            <a:ext cx="1" cy="4815900"/>
          </a:xfrm>
          <a:prstGeom prst="line">
            <a:avLst/>
          </a:prstGeom>
          <a:ln w="19050">
            <a:solidFill>
              <a:srgbClr val="D2DE3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3" name="Google Shape;11;p2" descr="Google Shape;11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9606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2;p2"/>
          <p:cNvSpPr/>
          <p:nvPr/>
        </p:nvSpPr>
        <p:spPr>
          <a:xfrm>
            <a:off x="-165675" y="4664374"/>
            <a:ext cx="8855100" cy="1"/>
          </a:xfrm>
          <a:prstGeom prst="line">
            <a:avLst/>
          </a:prstGeom>
          <a:ln w="19050">
            <a:solidFill>
              <a:srgbClr val="D2DE3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743475" y="1621900"/>
            <a:ext cx="3473701" cy="1755901"/>
          </a:xfrm>
          <a:prstGeom prst="rect">
            <a:avLst/>
          </a:prstGeom>
        </p:spPr>
        <p:txBody>
          <a:bodyPr lIns="91424" tIns="91424" rIns="91424" bIns="91424" anchor="t">
            <a:normAutofit fontScale="100000" lnSpcReduction="0"/>
          </a:bodyPr>
          <a:lstStyle>
            <a:lvl1pPr>
              <a:defRPr b="1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743475" y="3977730"/>
            <a:ext cx="3473701" cy="3321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284073" y="4796834"/>
            <a:ext cx="231278" cy="2147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8284073" y="4796834"/>
            <a:ext cx="231278" cy="2147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16;p3" descr="Google Shape;16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1532" y="-79051"/>
            <a:ext cx="7008497" cy="52571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Google Shape;18;p3"/>
          <p:cNvSpPr/>
          <p:nvPr/>
        </p:nvSpPr>
        <p:spPr>
          <a:xfrm>
            <a:off x="-32950" y="-79051"/>
            <a:ext cx="4605000" cy="5342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19;p3"/>
          <p:cNvSpPr/>
          <p:nvPr/>
        </p:nvSpPr>
        <p:spPr>
          <a:xfrm flipH="1">
            <a:off x="461149" y="406499"/>
            <a:ext cx="1" cy="5077201"/>
          </a:xfrm>
          <a:prstGeom prst="line">
            <a:avLst/>
          </a:prstGeom>
          <a:ln w="19050">
            <a:solidFill>
              <a:srgbClr val="D2DE3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Google Shape;20;p3"/>
          <p:cNvSpPr/>
          <p:nvPr/>
        </p:nvSpPr>
        <p:spPr>
          <a:xfrm>
            <a:off x="461150" y="406499"/>
            <a:ext cx="8855100" cy="1"/>
          </a:xfrm>
          <a:prstGeom prst="line">
            <a:avLst/>
          </a:prstGeom>
          <a:ln w="19050">
            <a:solidFill>
              <a:srgbClr val="D2DE3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794849" y="768125"/>
            <a:ext cx="3366301" cy="1048801"/>
          </a:xfrm>
          <a:prstGeom prst="rect">
            <a:avLst/>
          </a:prstGeom>
        </p:spPr>
        <p:txBody>
          <a:bodyPr lIns="91424" tIns="91424" rIns="91424" bIns="91424" anchor="t">
            <a:normAutofit fontScale="100000" lnSpcReduction="0"/>
          </a:bodyPr>
          <a:lstStyle>
            <a:lvl1pPr>
              <a:defRPr sz="3000">
                <a:solidFill>
                  <a:srgbClr val="577BBD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half" idx="1"/>
          </p:nvPr>
        </p:nvSpPr>
        <p:spPr>
          <a:xfrm>
            <a:off x="794849" y="1923650"/>
            <a:ext cx="3366301" cy="2972400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 marL="4572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304800">
              <a:buClr>
                <a:srgbClr val="293D71"/>
              </a:buClr>
              <a:buSzPts val="1200"/>
              <a:buFont typeface="Helvetica"/>
              <a:buChar char="■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25;p4" descr="Google Shape;25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514349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/>
          <p:nvPr>
            <p:ph type="title"/>
          </p:nvPr>
        </p:nvSpPr>
        <p:spPr>
          <a:xfrm>
            <a:off x="561075" y="768125"/>
            <a:ext cx="7427401" cy="701401"/>
          </a:xfrm>
          <a:prstGeom prst="rect">
            <a:avLst/>
          </a:prstGeom>
        </p:spPr>
        <p:txBody>
          <a:bodyPr lIns="91424" tIns="91424" rIns="91424" bIns="91424" anchor="t">
            <a:normAutofit fontScale="100000" lnSpcReduction="0"/>
          </a:bodyPr>
          <a:lstStyle>
            <a:lvl1pPr>
              <a:defRPr sz="3000">
                <a:solidFill>
                  <a:srgbClr val="577BBD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561075" y="1998349"/>
            <a:ext cx="7427401" cy="22911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 marL="4572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304800">
              <a:buClr>
                <a:srgbClr val="293D71"/>
              </a:buClr>
              <a:buSzPts val="1200"/>
              <a:buFont typeface="Helvetica"/>
              <a:buChar char="■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34;p6" descr="Google Shape;34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514349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/>
          <p:nvPr>
            <p:ph type="title"/>
          </p:nvPr>
        </p:nvSpPr>
        <p:spPr>
          <a:xfrm>
            <a:off x="561075" y="768125"/>
            <a:ext cx="7427401" cy="701401"/>
          </a:xfrm>
          <a:prstGeom prst="rect">
            <a:avLst/>
          </a:prstGeom>
        </p:spPr>
        <p:txBody>
          <a:bodyPr lIns="91424" tIns="91424" rIns="91424" bIns="91424" anchor="t">
            <a:normAutofit fontScale="100000" lnSpcReduction="0"/>
          </a:bodyPr>
          <a:lstStyle>
            <a:lvl1pPr>
              <a:defRPr sz="3000">
                <a:solidFill>
                  <a:srgbClr val="577BBD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561075" y="1998349"/>
            <a:ext cx="3359700" cy="22911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 marL="4572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304800">
              <a:buClr>
                <a:srgbClr val="293D71"/>
              </a:buClr>
              <a:buSzPts val="1200"/>
              <a:buFont typeface="Helvetica"/>
              <a:buChar char="■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304800">
              <a:buClr>
                <a:srgbClr val="293D71"/>
              </a:buClr>
              <a:buSzPts val="1200"/>
              <a:buFont typeface="Helvetica"/>
              <a:buChar char="○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38;p6"/>
          <p:cNvSpPr txBox="1"/>
          <p:nvPr>
            <p:ph type="body" sz="quarter" idx="21"/>
          </p:nvPr>
        </p:nvSpPr>
        <p:spPr>
          <a:xfrm>
            <a:off x="4100459" y="1998349"/>
            <a:ext cx="3359700" cy="2291101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/>
          <a:p>
            <a:pPr marL="457200" indent="-304800">
              <a:buClr>
                <a:srgbClr val="293D71"/>
              </a:buClr>
              <a:buSzPts val="1200"/>
              <a:buFont typeface="Helvetica"/>
              <a:buChar char="●"/>
              <a:defRPr sz="1200">
                <a:solidFill>
                  <a:srgbClr val="293D71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42;p8" descr="Google Shape;42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4;p9"/>
          <p:cNvSpPr/>
          <p:nvPr/>
        </p:nvSpPr>
        <p:spPr>
          <a:xfrm flipH="1" flipV="1">
            <a:off x="438521" y="342609"/>
            <a:ext cx="595801" cy="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Google Shape;45;p9"/>
          <p:cNvSpPr/>
          <p:nvPr/>
        </p:nvSpPr>
        <p:spPr>
          <a:xfrm flipV="1">
            <a:off x="464089" y="341249"/>
            <a:ext cx="1" cy="447840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5" name="Google Shape;46;p9"/>
          <p:cNvSpPr/>
          <p:nvPr/>
        </p:nvSpPr>
        <p:spPr>
          <a:xfrm flipH="1">
            <a:off x="438599" y="4801323"/>
            <a:ext cx="590100" cy="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Google Shape;47;p9"/>
          <p:cNvSpPr/>
          <p:nvPr/>
        </p:nvSpPr>
        <p:spPr>
          <a:xfrm flipH="1" flipV="1">
            <a:off x="8079757" y="342609"/>
            <a:ext cx="595802" cy="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Google Shape;48;p9"/>
          <p:cNvSpPr/>
          <p:nvPr/>
        </p:nvSpPr>
        <p:spPr>
          <a:xfrm flipV="1">
            <a:off x="8652468" y="341249"/>
            <a:ext cx="1" cy="447840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Google Shape;49;p9"/>
          <p:cNvSpPr/>
          <p:nvPr/>
        </p:nvSpPr>
        <p:spPr>
          <a:xfrm flipH="1">
            <a:off x="8079836" y="4801323"/>
            <a:ext cx="590101" cy="1"/>
          </a:xfrm>
          <a:prstGeom prst="line">
            <a:avLst/>
          </a:prstGeom>
          <a:ln w="63500">
            <a:solidFill>
              <a:srgbClr val="D1DE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51;p10" descr="Google Shape;51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Google Shape;52;p10" descr="Google Shape;52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730" y="310367"/>
            <a:ext cx="1723290" cy="34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465363" y="4946"/>
            <a:ext cx="8237702" cy="729901"/>
          </a:xfrm>
          <a:prstGeom prst="rect">
            <a:avLst/>
          </a:prstGeom>
        </p:spPr>
        <p:txBody>
          <a:bodyPr lIns="34275" tIns="34275" rIns="34275" bIns="34275">
            <a:normAutofit fontScale="100000" lnSpcReduction="0"/>
          </a:bodyPr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8745578" y="4910735"/>
            <a:ext cx="197114" cy="183024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9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hyperlink" Target="mailto:Chris.DeAnnuntis@TBARTA.com" TargetMode="External"/><Relationship Id="rId6" Type="http://schemas.openxmlformats.org/officeDocument/2006/relationships/hyperlink" Target="mailto:Brian.Pessaro@TBARTA.com" TargetMode="External"/><Relationship Id="rId7" Type="http://schemas.openxmlformats.org/officeDocument/2006/relationships/hyperlink" Target="mailto:Chris.Jadick@TBARTA.com" TargetMode="External"/><Relationship Id="rId8" Type="http://schemas.openxmlformats.org/officeDocument/2006/relationships/hyperlink" Target="mailto:Steve.Holmes@UZURV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63;p13"/>
          <p:cNvSpPr txBox="1"/>
          <p:nvPr>
            <p:ph type="subTitle" sz="quarter" idx="1"/>
          </p:nvPr>
        </p:nvSpPr>
        <p:spPr>
          <a:xfrm>
            <a:off x="571500" y="3646525"/>
            <a:ext cx="3716100" cy="692401"/>
          </a:xfrm>
          <a:prstGeom prst="rect">
            <a:avLst/>
          </a:prstGeom>
        </p:spPr>
        <p:txBody>
          <a:bodyPr/>
          <a:lstStyle/>
          <a:p>
            <a:pPr algn="ctr" defTabSz="704087">
              <a:defRPr b="1" sz="1232"/>
            </a:pPr>
            <a:r>
              <a:t>TD Tampa Bay</a:t>
            </a:r>
          </a:p>
          <a:p>
            <a:pPr algn="ctr" defTabSz="704087">
              <a:defRPr sz="1078"/>
            </a:pPr>
            <a:r>
              <a:t>A Partnership to foster transportation</a:t>
            </a:r>
          </a:p>
          <a:p>
            <a:pPr algn="ctr" defTabSz="704087">
              <a:defRPr sz="1078"/>
            </a:pPr>
            <a:r>
              <a:t> independence and mobility initiatives</a:t>
            </a:r>
          </a:p>
        </p:txBody>
      </p:sp>
      <p:pic>
        <p:nvPicPr>
          <p:cNvPr id="129" name="Google Shape;64;p13" descr="Google Shape;6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74" y="559849"/>
            <a:ext cx="3813899" cy="175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oogle Shape;65;p13" descr="Google Shape;6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124" y="2495471"/>
            <a:ext cx="4069251" cy="1151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71;p14"/>
          <p:cNvSpPr txBox="1"/>
          <p:nvPr/>
        </p:nvSpPr>
        <p:spPr>
          <a:xfrm>
            <a:off x="373824" y="1212668"/>
            <a:ext cx="5877602" cy="3705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Pending Innovation and Service Development Grant</a:t>
            </a:r>
          </a:p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Proposed to begin December 1, 2020</a:t>
            </a:r>
          </a:p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UZURV in partnership with TBARTA</a:t>
            </a:r>
          </a:p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Will provide:</a:t>
            </a:r>
          </a:p>
          <a:p>
            <a:pPr lvl="1" marL="844550" indent="-28575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Cross-county TD trips</a:t>
            </a:r>
          </a:p>
          <a:p>
            <a:pPr lvl="1" marL="844550" indent="-28575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Evening and weekend TD trips for counties where this service is not provided </a:t>
            </a:r>
          </a:p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Does not supplant TD services supplied by local CTCs</a:t>
            </a:r>
          </a:p>
          <a:p>
            <a:pPr marL="457200" indent="-355600">
              <a:lnSpc>
                <a:spcPct val="13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Open to eligible TD persons residing in Hernando, Hillsborough, Manatee, Pasco and Pinellas Counties</a:t>
            </a:r>
          </a:p>
        </p:txBody>
      </p:sp>
      <p:sp>
        <p:nvSpPr>
          <p:cNvPr id="135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TD Tampa Bay</a:t>
            </a:r>
          </a:p>
        </p:txBody>
      </p:sp>
      <p:pic>
        <p:nvPicPr>
          <p:cNvPr id="136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Purpose:</a:t>
            </a:r>
          </a:p>
        </p:txBody>
      </p:sp>
      <p:pic>
        <p:nvPicPr>
          <p:cNvPr id="141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Google Shape;77;p15"/>
          <p:cNvSpPr txBox="1"/>
          <p:nvPr/>
        </p:nvSpPr>
        <p:spPr>
          <a:xfrm>
            <a:off x="203155" y="1147236"/>
            <a:ext cx="5978402" cy="436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Increase a TD person’s access to and departure from job training, employment, health care, and other life-sustaining services</a:t>
            </a:r>
          </a:p>
          <a:p>
            <a:pPr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Enhance regional connectivity and cross-county mobility for TD persons within the five county TBARTA region</a:t>
            </a:r>
          </a:p>
          <a:p>
            <a:pPr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Reduce the difficulty in connecting transportation disadvantaged persons to a transportation hub and from the hub to their final destination (First mile / last mile)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Services:</a:t>
            </a:r>
          </a:p>
        </p:txBody>
      </p:sp>
      <p:pic>
        <p:nvPicPr>
          <p:cNvPr id="147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84;p16"/>
          <p:cNvSpPr txBox="1"/>
          <p:nvPr/>
        </p:nvSpPr>
        <p:spPr>
          <a:xfrm>
            <a:off x="259896" y="1182338"/>
            <a:ext cx="6068101" cy="338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On-demand and scheduled 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Ambulatory and wheelchair accessible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Direct, non-stop, and door-to-door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Provided by credentialed drivers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Trained in disability sensitivity, defensive driving, CPR, HIPAA, etc.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FTA Drug and Alcohol compliant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Passed background screening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Have safe driving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Funding:</a:t>
            </a:r>
          </a:p>
        </p:txBody>
      </p:sp>
      <p:pic>
        <p:nvPicPr>
          <p:cNvPr id="153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84;p16"/>
          <p:cNvSpPr txBox="1"/>
          <p:nvPr/>
        </p:nvSpPr>
        <p:spPr>
          <a:xfrm>
            <a:off x="259896" y="1182338"/>
            <a:ext cx="6068101" cy="328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Transportation Disadvantaged Trust Fund</a:t>
            </a:r>
          </a:p>
          <a:p>
            <a:pPr lvl="1" marL="844550" indent="-285750">
              <a:lnSpc>
                <a:spcPct val="120000"/>
              </a:lnSpc>
              <a:buClr>
                <a:srgbClr val="000000"/>
              </a:buClr>
              <a:buSzPts val="1700"/>
              <a:buFont typeface="Arial"/>
              <a:buChar char="•"/>
              <a:defRPr b="1" sz="1700">
                <a:latin typeface="Calibri"/>
                <a:ea typeface="Calibri"/>
                <a:cs typeface="Calibri"/>
                <a:sym typeface="Calibri"/>
              </a:defRPr>
            </a:pPr>
            <a:r>
              <a:t>Funds CTCs - Trip &amp; Equipment &amp; Shirley Conroy Grants</a:t>
            </a:r>
          </a:p>
          <a:p>
            <a:pPr lvl="1" marL="844550" indent="-285750">
              <a:lnSpc>
                <a:spcPct val="120000"/>
              </a:lnSpc>
              <a:buClr>
                <a:srgbClr val="000000"/>
              </a:buClr>
              <a:buSzPts val="1700"/>
              <a:buFont typeface="Arial"/>
              <a:buChar char="•"/>
              <a:defRPr b="1" sz="1700">
                <a:latin typeface="Calibri"/>
                <a:ea typeface="Calibri"/>
                <a:cs typeface="Calibri"/>
                <a:sym typeface="Calibri"/>
              </a:defRPr>
            </a:pPr>
            <a:r>
              <a:t>Uncommitted funds at end of the year remains in the TDTF</a:t>
            </a:r>
          </a:p>
          <a:p>
            <a:pPr marL="457200" indent="-355600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M-CORES Legislation - State Transportation Trust Fund </a:t>
            </a:r>
          </a:p>
          <a:p>
            <a:pPr lvl="1" marL="844550" indent="-285750">
              <a:lnSpc>
                <a:spcPct val="120000"/>
              </a:lnSpc>
              <a:buClr>
                <a:srgbClr val="000000"/>
              </a:buClr>
              <a:buSzPts val="1700"/>
              <a:buFont typeface="Arial"/>
              <a:buChar char="•"/>
              <a:defRPr b="1" sz="1700">
                <a:latin typeface="Calibri"/>
                <a:ea typeface="Calibri"/>
                <a:cs typeface="Calibri"/>
                <a:sym typeface="Calibri"/>
              </a:defRPr>
            </a:pPr>
            <a:r>
              <a:t>Allocates $10m/year to the CTD through the STTF</a:t>
            </a:r>
          </a:p>
          <a:p>
            <a:pPr lvl="1" marL="844550" indent="-285750">
              <a:lnSpc>
                <a:spcPct val="120000"/>
              </a:lnSpc>
              <a:buClr>
                <a:srgbClr val="000000"/>
              </a:buClr>
              <a:buSzPts val="1700"/>
              <a:buFont typeface="Arial"/>
              <a:buChar char="•"/>
              <a:defRPr b="1" sz="1700">
                <a:latin typeface="Calibri"/>
                <a:ea typeface="Calibri"/>
                <a:cs typeface="Calibri"/>
                <a:sym typeface="Calibri"/>
              </a:defRPr>
            </a:pPr>
            <a:r>
              <a:t>Uncommitted funds at the end of the year returns to the STTF for redistribution to other M-CORES  they return to the STTF for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we ask:</a:t>
            </a:r>
          </a:p>
        </p:txBody>
      </p:sp>
      <p:pic>
        <p:nvPicPr>
          <p:cNvPr id="159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oogle Shape;98;p18"/>
          <p:cNvSpPr txBox="1"/>
          <p:nvPr/>
        </p:nvSpPr>
        <p:spPr>
          <a:xfrm>
            <a:off x="320606" y="1357695"/>
            <a:ext cx="5900100" cy="3637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Agencies (MPOs, LCB, Advocacy groups):  Assist TBARTA and UZURV in informing TD persons about the service</a:t>
            </a:r>
          </a:p>
          <a:p>
            <a:pPr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CTC</a:t>
            </a:r>
          </a:p>
          <a:p>
            <a:pPr lvl="1" marL="844550" indent="-285750"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Assist TBARTA and UZURV in informing TD persons about the service</a:t>
            </a:r>
          </a:p>
          <a:p>
            <a:pPr lvl="1" marL="844550" indent="-285750"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Share list of TD eligible persons with TBARTA and UZURV, and/or</a:t>
            </a:r>
          </a:p>
          <a:p>
            <a:pPr lvl="1" marL="844550" indent="-285750"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Work with TBARTA and UZURV on local eligibility process (UZURV will use customer service representative to conduct eligibility determination)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Riders:</a:t>
            </a:r>
          </a:p>
        </p:txBody>
      </p:sp>
      <p:pic>
        <p:nvPicPr>
          <p:cNvPr id="165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oogle Shape;105;p19"/>
          <p:cNvSpPr txBox="1"/>
          <p:nvPr/>
        </p:nvSpPr>
        <p:spPr>
          <a:xfrm>
            <a:off x="478972" y="1301350"/>
            <a:ext cx="5900101" cy="2394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TD eligible in the county where they reside</a:t>
            </a:r>
          </a:p>
          <a:p>
            <a:pPr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Schedule Trips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Call the UZURV Muti-lingual Call Center</a:t>
            </a:r>
          </a:p>
          <a:p>
            <a:pPr lvl="1" marL="844550" indent="-28575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•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Use UZURV Rider App</a:t>
            </a:r>
          </a:p>
          <a:p>
            <a:pPr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Rider Fare - amount TBD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003"/>
            <a:ext cx="9144000" cy="57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0029" y="4756832"/>
            <a:ext cx="475489" cy="2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9"/>
          <p:cNvSpPr txBox="1"/>
          <p:nvPr/>
        </p:nvSpPr>
        <p:spPr>
          <a:xfrm>
            <a:off x="524691" y="568117"/>
            <a:ext cx="51554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Contacts:</a:t>
            </a:r>
          </a:p>
        </p:txBody>
      </p:sp>
      <p:pic>
        <p:nvPicPr>
          <p:cNvPr id="171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12" y="627893"/>
            <a:ext cx="2618632" cy="414404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Google Shape;105;p19"/>
          <p:cNvSpPr txBox="1"/>
          <p:nvPr/>
        </p:nvSpPr>
        <p:spPr>
          <a:xfrm>
            <a:off x="478972" y="1226467"/>
            <a:ext cx="5900101" cy="436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Chris DeAnnuntis: Project Manager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Chris.DeAnnuntis@TBARTA.com</a:t>
            </a:r>
          </a:p>
          <a:p>
            <a:pPr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Brian Pessaro: Principal Planner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 invalidUrl="" action="" tgtFrame="" tooltip="" history="1" highlightClick="0" endSnd="0"/>
              </a:rPr>
              <a:t>Brian.Pessaro@TBARTA.com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Chris Jadick: Director of Communications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7" invalidUrl="" action="" tgtFrame="" tooltip="" history="1" highlightClick="0" endSnd="0"/>
              </a:rPr>
              <a:t>Chris.Jadick@TBARTA.com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3556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❖"/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Steve Holmes: UZURV Vice President Southeast Region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8" invalidUrl="" action="" tgtFrame="" tooltip="" history="1" highlightClick="0" endSnd="0"/>
              </a:rPr>
              <a:t>Steve.Holmes@UZURV.com</a:t>
            </a:r>
          </a:p>
          <a:p>
            <a:pPr indent="101600">
              <a:lnSpc>
                <a:spcPct val="115000"/>
              </a:lnSpc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13;p20" descr="Google Shape;113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74" y="559849"/>
            <a:ext cx="3813899" cy="175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14;p20" descr="Google Shape;114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124" y="2495471"/>
            <a:ext cx="4069251" cy="115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63;p13"/>
          <p:cNvSpPr txBox="1"/>
          <p:nvPr/>
        </p:nvSpPr>
        <p:spPr>
          <a:xfrm>
            <a:off x="552172" y="3646525"/>
            <a:ext cx="3716100" cy="10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TD Tampa Bay</a:t>
            </a:r>
            <a:endParaRPr sz="1200"/>
          </a:p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 Partnership to foster transportation</a:t>
            </a:r>
            <a:endParaRPr sz="1200"/>
          </a:p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 independence and mobility initiatives</a:t>
            </a: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