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5" r:id="rId2"/>
    <p:sldId id="287" r:id="rId3"/>
    <p:sldId id="286" r:id="rId4"/>
    <p:sldId id="289" r:id="rId5"/>
    <p:sldId id="273" r:id="rId6"/>
    <p:sldId id="258" r:id="rId7"/>
    <p:sldId id="275" r:id="rId8"/>
    <p:sldId id="259" r:id="rId9"/>
    <p:sldId id="260" r:id="rId10"/>
    <p:sldId id="261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76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303" autoAdjust="0"/>
  </p:normalViewPr>
  <p:slideViewPr>
    <p:cSldViewPr snapToGrid="0">
      <p:cViewPr varScale="1">
        <p:scale>
          <a:sx n="72" d="100"/>
          <a:sy n="72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911686-D720-4EDD-9FF2-F2D4F6C05487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E9CE94-0FE2-458D-A881-09669B995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CE94-0FE2-458D-A881-09669B995D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53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31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35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8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7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67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9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06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931637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2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CE94-0FE2-458D-A881-09669B995D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61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CE94-0FE2-458D-A881-09669B995D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3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CE94-0FE2-458D-A881-09669B995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6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CE94-0FE2-458D-A881-09669B995D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09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09CAE-959A-4952-AF72-F869D27AA2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36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CE94-0FE2-458D-A881-09669B995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6287" cy="3294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459"/>
              </a:spcAft>
              <a:buFont typeface="Arial" panose="020B0604020202020204" pitchFamily="34" charset="0"/>
              <a:buNone/>
            </a:pPr>
            <a:endParaRPr lang="en-US" sz="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CE94-0FE2-458D-A881-09669B995D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7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500" dirty="0"/>
          </a:p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C4C2-7192-4BCA-8DA8-8F9B017BD9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06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D14BB-CE06-4043-B34C-B27BD1457C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0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1325883"/>
            <a:ext cx="12192000" cy="45719"/>
          </a:xfrm>
          <a:prstGeom prst="rect">
            <a:avLst/>
          </a:prstGeom>
          <a:solidFill>
            <a:srgbClr val="0054A8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601200" y="63563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C5BE26-424E-4201-A0A6-D8E3FEBF99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19400" y="185752"/>
            <a:ext cx="57912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283"/>
                </a:solidFill>
              </a:rPr>
              <a:t>Florida Department of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819400" y="433462"/>
            <a:ext cx="57912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4283"/>
                </a:solidFill>
              </a:rPr>
              <a:t>TRANSPORTATION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172324"/>
            <a:ext cx="12192000" cy="128150"/>
          </a:xfrm>
          <a:prstGeom prst="rect">
            <a:avLst/>
          </a:prstGeom>
          <a:solidFill>
            <a:srgbClr val="1F42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2" y="123286"/>
            <a:ext cx="1860438" cy="930219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8308818" y="6183555"/>
            <a:ext cx="3883182" cy="674444"/>
            <a:chOff x="5257800" y="6161597"/>
            <a:chExt cx="3883182" cy="674444"/>
          </a:xfrm>
        </p:grpSpPr>
        <p:sp>
          <p:nvSpPr>
            <p:cNvPr id="20" name="Rectangle 26"/>
            <p:cNvSpPr/>
            <p:nvPr userDrawn="1"/>
          </p:nvSpPr>
          <p:spPr>
            <a:xfrm>
              <a:off x="5786937" y="6173563"/>
              <a:ext cx="3354045" cy="662478"/>
            </a:xfrm>
            <a:custGeom>
              <a:avLst/>
              <a:gdLst>
                <a:gd name="connsiteX0" fmla="*/ 0 w 3354045"/>
                <a:gd name="connsiteY0" fmla="*/ 0 h 482611"/>
                <a:gd name="connsiteX1" fmla="*/ 3354045 w 3354045"/>
                <a:gd name="connsiteY1" fmla="*/ 0 h 482611"/>
                <a:gd name="connsiteX2" fmla="*/ 3354045 w 3354045"/>
                <a:gd name="connsiteY2" fmla="*/ 482611 h 482611"/>
                <a:gd name="connsiteX3" fmla="*/ 0 w 3354045"/>
                <a:gd name="connsiteY3" fmla="*/ 482611 h 482611"/>
                <a:gd name="connsiteX4" fmla="*/ 0 w 3354045"/>
                <a:gd name="connsiteY4" fmla="*/ 0 h 482611"/>
                <a:gd name="connsiteX0" fmla="*/ 479581 w 3354045"/>
                <a:gd name="connsiteY0" fmla="*/ 108705 h 482611"/>
                <a:gd name="connsiteX1" fmla="*/ 3354045 w 3354045"/>
                <a:gd name="connsiteY1" fmla="*/ 0 h 482611"/>
                <a:gd name="connsiteX2" fmla="*/ 3354045 w 3354045"/>
                <a:gd name="connsiteY2" fmla="*/ 482611 h 482611"/>
                <a:gd name="connsiteX3" fmla="*/ 0 w 3354045"/>
                <a:gd name="connsiteY3" fmla="*/ 482611 h 482611"/>
                <a:gd name="connsiteX4" fmla="*/ 479581 w 3354045"/>
                <a:gd name="connsiteY4" fmla="*/ 108705 h 482611"/>
                <a:gd name="connsiteX0" fmla="*/ 479581 w 3354045"/>
                <a:gd name="connsiteY0" fmla="*/ 238874 h 612780"/>
                <a:gd name="connsiteX1" fmla="*/ 3354045 w 3354045"/>
                <a:gd name="connsiteY1" fmla="*/ 130169 h 612780"/>
                <a:gd name="connsiteX2" fmla="*/ 3354045 w 3354045"/>
                <a:gd name="connsiteY2" fmla="*/ 612780 h 612780"/>
                <a:gd name="connsiteX3" fmla="*/ 0 w 3354045"/>
                <a:gd name="connsiteY3" fmla="*/ 612780 h 612780"/>
                <a:gd name="connsiteX4" fmla="*/ 479581 w 3354045"/>
                <a:gd name="connsiteY4" fmla="*/ 238874 h 612780"/>
                <a:gd name="connsiteX0" fmla="*/ 479581 w 3354045"/>
                <a:gd name="connsiteY0" fmla="*/ 288572 h 662478"/>
                <a:gd name="connsiteX1" fmla="*/ 3354045 w 3354045"/>
                <a:gd name="connsiteY1" fmla="*/ 179867 h 662478"/>
                <a:gd name="connsiteX2" fmla="*/ 3354045 w 3354045"/>
                <a:gd name="connsiteY2" fmla="*/ 662478 h 662478"/>
                <a:gd name="connsiteX3" fmla="*/ 0 w 3354045"/>
                <a:gd name="connsiteY3" fmla="*/ 662478 h 662478"/>
                <a:gd name="connsiteX4" fmla="*/ 479581 w 3354045"/>
                <a:gd name="connsiteY4" fmla="*/ 288572 h 66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4045" h="662478">
                  <a:moveTo>
                    <a:pt x="479581" y="288572"/>
                  </a:moveTo>
                  <a:cubicBezTo>
                    <a:pt x="2144318" y="-198469"/>
                    <a:pt x="2808329" y="49847"/>
                    <a:pt x="3354045" y="179867"/>
                  </a:cubicBezTo>
                  <a:lnTo>
                    <a:pt x="3354045" y="662478"/>
                  </a:lnTo>
                  <a:lnTo>
                    <a:pt x="0" y="662478"/>
                  </a:lnTo>
                  <a:lnTo>
                    <a:pt x="479581" y="288572"/>
                  </a:lnTo>
                  <a:close/>
                </a:path>
              </a:pathLst>
            </a:custGeom>
            <a:solidFill>
              <a:srgbClr val="1F42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5257800" y="6161597"/>
              <a:ext cx="3883182" cy="674444"/>
            </a:xfrm>
            <a:custGeom>
              <a:avLst/>
              <a:gdLst>
                <a:gd name="T0" fmla="*/ 2399 w 3438"/>
                <a:gd name="T1" fmla="*/ 3 h 501"/>
                <a:gd name="T2" fmla="*/ 2753 w 3438"/>
                <a:gd name="T3" fmla="*/ 24 h 501"/>
                <a:gd name="T4" fmla="*/ 3100 w 3438"/>
                <a:gd name="T5" fmla="*/ 71 h 501"/>
                <a:gd name="T6" fmla="*/ 3438 w 3438"/>
                <a:gd name="T7" fmla="*/ 142 h 501"/>
                <a:gd name="T8" fmla="*/ 3146 w 3438"/>
                <a:gd name="T9" fmla="*/ 113 h 501"/>
                <a:gd name="T10" fmla="*/ 2850 w 3438"/>
                <a:gd name="T11" fmla="*/ 108 h 501"/>
                <a:gd name="T12" fmla="*/ 2553 w 3438"/>
                <a:gd name="T13" fmla="*/ 126 h 501"/>
                <a:gd name="T14" fmla="*/ 2262 w 3438"/>
                <a:gd name="T15" fmla="*/ 165 h 501"/>
                <a:gd name="T16" fmla="*/ 1979 w 3438"/>
                <a:gd name="T17" fmla="*/ 224 h 501"/>
                <a:gd name="T18" fmla="*/ 1709 w 3438"/>
                <a:gd name="T19" fmla="*/ 302 h 501"/>
                <a:gd name="T20" fmla="*/ 1457 w 3438"/>
                <a:gd name="T21" fmla="*/ 394 h 501"/>
                <a:gd name="T22" fmla="*/ 1227 w 3438"/>
                <a:gd name="T23" fmla="*/ 501 h 501"/>
                <a:gd name="T24" fmla="*/ 820 w 3438"/>
                <a:gd name="T25" fmla="*/ 449 h 501"/>
                <a:gd name="T26" fmla="*/ 1023 w 3438"/>
                <a:gd name="T27" fmla="*/ 358 h 501"/>
                <a:gd name="T28" fmla="*/ 1228 w 3438"/>
                <a:gd name="T29" fmla="*/ 283 h 501"/>
                <a:gd name="T30" fmla="*/ 1432 w 3438"/>
                <a:gd name="T31" fmla="*/ 222 h 501"/>
                <a:gd name="T32" fmla="*/ 1633 w 3438"/>
                <a:gd name="T33" fmla="*/ 173 h 501"/>
                <a:gd name="T34" fmla="*/ 1823 w 3438"/>
                <a:gd name="T35" fmla="*/ 135 h 501"/>
                <a:gd name="T36" fmla="*/ 2003 w 3438"/>
                <a:gd name="T37" fmla="*/ 108 h 501"/>
                <a:gd name="T38" fmla="*/ 2164 w 3438"/>
                <a:gd name="T39" fmla="*/ 88 h 501"/>
                <a:gd name="T40" fmla="*/ 2305 w 3438"/>
                <a:gd name="T41" fmla="*/ 75 h 501"/>
                <a:gd name="T42" fmla="*/ 2422 w 3438"/>
                <a:gd name="T43" fmla="*/ 67 h 501"/>
                <a:gd name="T44" fmla="*/ 2511 w 3438"/>
                <a:gd name="T45" fmla="*/ 63 h 501"/>
                <a:gd name="T46" fmla="*/ 2568 w 3438"/>
                <a:gd name="T47" fmla="*/ 62 h 501"/>
                <a:gd name="T48" fmla="*/ 2587 w 3438"/>
                <a:gd name="T49" fmla="*/ 62 h 501"/>
                <a:gd name="T50" fmla="*/ 2393 w 3438"/>
                <a:gd name="T51" fmla="*/ 50 h 501"/>
                <a:gd name="T52" fmla="*/ 2182 w 3438"/>
                <a:gd name="T53" fmla="*/ 54 h 501"/>
                <a:gd name="T54" fmla="*/ 1959 w 3438"/>
                <a:gd name="T55" fmla="*/ 72 h 501"/>
                <a:gd name="T56" fmla="*/ 1729 w 3438"/>
                <a:gd name="T57" fmla="*/ 104 h 501"/>
                <a:gd name="T58" fmla="*/ 1497 w 3438"/>
                <a:gd name="T59" fmla="*/ 147 h 501"/>
                <a:gd name="T60" fmla="*/ 1269 w 3438"/>
                <a:gd name="T61" fmla="*/ 201 h 501"/>
                <a:gd name="T62" fmla="*/ 1047 w 3438"/>
                <a:gd name="T63" fmla="*/ 265 h 501"/>
                <a:gd name="T64" fmla="*/ 840 w 3438"/>
                <a:gd name="T65" fmla="*/ 337 h 501"/>
                <a:gd name="T66" fmla="*/ 651 w 3438"/>
                <a:gd name="T67" fmla="*/ 416 h 501"/>
                <a:gd name="T68" fmla="*/ 486 w 3438"/>
                <a:gd name="T69" fmla="*/ 501 h 501"/>
                <a:gd name="T70" fmla="*/ 153 w 3438"/>
                <a:gd name="T71" fmla="*/ 429 h 501"/>
                <a:gd name="T72" fmla="*/ 473 w 3438"/>
                <a:gd name="T73" fmla="*/ 300 h 501"/>
                <a:gd name="T74" fmla="*/ 807 w 3438"/>
                <a:gd name="T75" fmla="*/ 196 h 501"/>
                <a:gd name="T76" fmla="*/ 1152 w 3438"/>
                <a:gd name="T77" fmla="*/ 112 h 501"/>
                <a:gd name="T78" fmla="*/ 1505 w 3438"/>
                <a:gd name="T79" fmla="*/ 51 h 501"/>
                <a:gd name="T80" fmla="*/ 1861 w 3438"/>
                <a:gd name="T81" fmla="*/ 15 h 501"/>
                <a:gd name="T82" fmla="*/ 2219 w 3438"/>
                <a:gd name="T83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38" h="501">
                  <a:moveTo>
                    <a:pt x="2219" y="0"/>
                  </a:moveTo>
                  <a:lnTo>
                    <a:pt x="2399" y="3"/>
                  </a:lnTo>
                  <a:lnTo>
                    <a:pt x="2576" y="11"/>
                  </a:lnTo>
                  <a:lnTo>
                    <a:pt x="2753" y="24"/>
                  </a:lnTo>
                  <a:lnTo>
                    <a:pt x="2927" y="45"/>
                  </a:lnTo>
                  <a:lnTo>
                    <a:pt x="3100" y="71"/>
                  </a:lnTo>
                  <a:lnTo>
                    <a:pt x="3270" y="103"/>
                  </a:lnTo>
                  <a:lnTo>
                    <a:pt x="3438" y="142"/>
                  </a:lnTo>
                  <a:lnTo>
                    <a:pt x="3293" y="123"/>
                  </a:lnTo>
                  <a:lnTo>
                    <a:pt x="3146" y="113"/>
                  </a:lnTo>
                  <a:lnTo>
                    <a:pt x="2999" y="108"/>
                  </a:lnTo>
                  <a:lnTo>
                    <a:pt x="2850" y="108"/>
                  </a:lnTo>
                  <a:lnTo>
                    <a:pt x="2701" y="114"/>
                  </a:lnTo>
                  <a:lnTo>
                    <a:pt x="2553" y="126"/>
                  </a:lnTo>
                  <a:lnTo>
                    <a:pt x="2406" y="143"/>
                  </a:lnTo>
                  <a:lnTo>
                    <a:pt x="2262" y="165"/>
                  </a:lnTo>
                  <a:lnTo>
                    <a:pt x="2119" y="193"/>
                  </a:lnTo>
                  <a:lnTo>
                    <a:pt x="1979" y="224"/>
                  </a:lnTo>
                  <a:lnTo>
                    <a:pt x="1843" y="261"/>
                  </a:lnTo>
                  <a:lnTo>
                    <a:pt x="1709" y="302"/>
                  </a:lnTo>
                  <a:lnTo>
                    <a:pt x="1581" y="346"/>
                  </a:lnTo>
                  <a:lnTo>
                    <a:pt x="1457" y="394"/>
                  </a:lnTo>
                  <a:lnTo>
                    <a:pt x="1338" y="446"/>
                  </a:lnTo>
                  <a:lnTo>
                    <a:pt x="1227" y="501"/>
                  </a:lnTo>
                  <a:lnTo>
                    <a:pt x="722" y="501"/>
                  </a:lnTo>
                  <a:lnTo>
                    <a:pt x="820" y="449"/>
                  </a:lnTo>
                  <a:lnTo>
                    <a:pt x="921" y="401"/>
                  </a:lnTo>
                  <a:lnTo>
                    <a:pt x="1023" y="358"/>
                  </a:lnTo>
                  <a:lnTo>
                    <a:pt x="1126" y="319"/>
                  </a:lnTo>
                  <a:lnTo>
                    <a:pt x="1228" y="283"/>
                  </a:lnTo>
                  <a:lnTo>
                    <a:pt x="1331" y="251"/>
                  </a:lnTo>
                  <a:lnTo>
                    <a:pt x="1432" y="222"/>
                  </a:lnTo>
                  <a:lnTo>
                    <a:pt x="1533" y="196"/>
                  </a:lnTo>
                  <a:lnTo>
                    <a:pt x="1633" y="173"/>
                  </a:lnTo>
                  <a:lnTo>
                    <a:pt x="1730" y="152"/>
                  </a:lnTo>
                  <a:lnTo>
                    <a:pt x="1823" y="135"/>
                  </a:lnTo>
                  <a:lnTo>
                    <a:pt x="1915" y="120"/>
                  </a:lnTo>
                  <a:lnTo>
                    <a:pt x="2003" y="108"/>
                  </a:lnTo>
                  <a:lnTo>
                    <a:pt x="2085" y="96"/>
                  </a:lnTo>
                  <a:lnTo>
                    <a:pt x="2164" y="88"/>
                  </a:lnTo>
                  <a:lnTo>
                    <a:pt x="2237" y="80"/>
                  </a:lnTo>
                  <a:lnTo>
                    <a:pt x="2305" y="75"/>
                  </a:lnTo>
                  <a:lnTo>
                    <a:pt x="2367" y="70"/>
                  </a:lnTo>
                  <a:lnTo>
                    <a:pt x="2422" y="67"/>
                  </a:lnTo>
                  <a:lnTo>
                    <a:pt x="2471" y="64"/>
                  </a:lnTo>
                  <a:lnTo>
                    <a:pt x="2511" y="63"/>
                  </a:lnTo>
                  <a:lnTo>
                    <a:pt x="2544" y="63"/>
                  </a:lnTo>
                  <a:lnTo>
                    <a:pt x="2568" y="62"/>
                  </a:lnTo>
                  <a:lnTo>
                    <a:pt x="2582" y="62"/>
                  </a:lnTo>
                  <a:lnTo>
                    <a:pt x="2587" y="62"/>
                  </a:lnTo>
                  <a:lnTo>
                    <a:pt x="2493" y="54"/>
                  </a:lnTo>
                  <a:lnTo>
                    <a:pt x="2393" y="50"/>
                  </a:lnTo>
                  <a:lnTo>
                    <a:pt x="2290" y="50"/>
                  </a:lnTo>
                  <a:lnTo>
                    <a:pt x="2182" y="54"/>
                  </a:lnTo>
                  <a:lnTo>
                    <a:pt x="2072" y="62"/>
                  </a:lnTo>
                  <a:lnTo>
                    <a:pt x="1959" y="72"/>
                  </a:lnTo>
                  <a:lnTo>
                    <a:pt x="1845" y="87"/>
                  </a:lnTo>
                  <a:lnTo>
                    <a:pt x="1729" y="104"/>
                  </a:lnTo>
                  <a:lnTo>
                    <a:pt x="1613" y="123"/>
                  </a:lnTo>
                  <a:lnTo>
                    <a:pt x="1497" y="147"/>
                  </a:lnTo>
                  <a:lnTo>
                    <a:pt x="1381" y="172"/>
                  </a:lnTo>
                  <a:lnTo>
                    <a:pt x="1269" y="201"/>
                  </a:lnTo>
                  <a:lnTo>
                    <a:pt x="1156" y="231"/>
                  </a:lnTo>
                  <a:lnTo>
                    <a:pt x="1047" y="265"/>
                  </a:lnTo>
                  <a:lnTo>
                    <a:pt x="942" y="299"/>
                  </a:lnTo>
                  <a:lnTo>
                    <a:pt x="840" y="337"/>
                  </a:lnTo>
                  <a:lnTo>
                    <a:pt x="743" y="375"/>
                  </a:lnTo>
                  <a:lnTo>
                    <a:pt x="651" y="416"/>
                  </a:lnTo>
                  <a:lnTo>
                    <a:pt x="566" y="458"/>
                  </a:lnTo>
                  <a:lnTo>
                    <a:pt x="486" y="501"/>
                  </a:lnTo>
                  <a:lnTo>
                    <a:pt x="0" y="501"/>
                  </a:lnTo>
                  <a:lnTo>
                    <a:pt x="153" y="429"/>
                  </a:lnTo>
                  <a:lnTo>
                    <a:pt x="312" y="362"/>
                  </a:lnTo>
                  <a:lnTo>
                    <a:pt x="473" y="300"/>
                  </a:lnTo>
                  <a:lnTo>
                    <a:pt x="639" y="245"/>
                  </a:lnTo>
                  <a:lnTo>
                    <a:pt x="807" y="196"/>
                  </a:lnTo>
                  <a:lnTo>
                    <a:pt x="979" y="151"/>
                  </a:lnTo>
                  <a:lnTo>
                    <a:pt x="1152" y="112"/>
                  </a:lnTo>
                  <a:lnTo>
                    <a:pt x="1328" y="79"/>
                  </a:lnTo>
                  <a:lnTo>
                    <a:pt x="1505" y="51"/>
                  </a:lnTo>
                  <a:lnTo>
                    <a:pt x="1683" y="30"/>
                  </a:lnTo>
                  <a:lnTo>
                    <a:pt x="1861" y="15"/>
                  </a:lnTo>
                  <a:lnTo>
                    <a:pt x="2041" y="4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D7181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6901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2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0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180618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107" y="69480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D66EC-EA1E-43DE-8BAE-4A740954F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601200" y="63563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C5BE26-424E-4201-A0A6-D8E3FEBF992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308818" y="6183555"/>
            <a:ext cx="3883182" cy="674444"/>
            <a:chOff x="5257800" y="6161597"/>
            <a:chExt cx="3883182" cy="674444"/>
          </a:xfrm>
        </p:grpSpPr>
        <p:sp>
          <p:nvSpPr>
            <p:cNvPr id="15" name="Rectangle 26"/>
            <p:cNvSpPr/>
            <p:nvPr userDrawn="1"/>
          </p:nvSpPr>
          <p:spPr>
            <a:xfrm>
              <a:off x="5786937" y="6173563"/>
              <a:ext cx="3354045" cy="662478"/>
            </a:xfrm>
            <a:custGeom>
              <a:avLst/>
              <a:gdLst>
                <a:gd name="connsiteX0" fmla="*/ 0 w 3354045"/>
                <a:gd name="connsiteY0" fmla="*/ 0 h 482611"/>
                <a:gd name="connsiteX1" fmla="*/ 3354045 w 3354045"/>
                <a:gd name="connsiteY1" fmla="*/ 0 h 482611"/>
                <a:gd name="connsiteX2" fmla="*/ 3354045 w 3354045"/>
                <a:gd name="connsiteY2" fmla="*/ 482611 h 482611"/>
                <a:gd name="connsiteX3" fmla="*/ 0 w 3354045"/>
                <a:gd name="connsiteY3" fmla="*/ 482611 h 482611"/>
                <a:gd name="connsiteX4" fmla="*/ 0 w 3354045"/>
                <a:gd name="connsiteY4" fmla="*/ 0 h 482611"/>
                <a:gd name="connsiteX0" fmla="*/ 479581 w 3354045"/>
                <a:gd name="connsiteY0" fmla="*/ 108705 h 482611"/>
                <a:gd name="connsiteX1" fmla="*/ 3354045 w 3354045"/>
                <a:gd name="connsiteY1" fmla="*/ 0 h 482611"/>
                <a:gd name="connsiteX2" fmla="*/ 3354045 w 3354045"/>
                <a:gd name="connsiteY2" fmla="*/ 482611 h 482611"/>
                <a:gd name="connsiteX3" fmla="*/ 0 w 3354045"/>
                <a:gd name="connsiteY3" fmla="*/ 482611 h 482611"/>
                <a:gd name="connsiteX4" fmla="*/ 479581 w 3354045"/>
                <a:gd name="connsiteY4" fmla="*/ 108705 h 482611"/>
                <a:gd name="connsiteX0" fmla="*/ 479581 w 3354045"/>
                <a:gd name="connsiteY0" fmla="*/ 238874 h 612780"/>
                <a:gd name="connsiteX1" fmla="*/ 3354045 w 3354045"/>
                <a:gd name="connsiteY1" fmla="*/ 130169 h 612780"/>
                <a:gd name="connsiteX2" fmla="*/ 3354045 w 3354045"/>
                <a:gd name="connsiteY2" fmla="*/ 612780 h 612780"/>
                <a:gd name="connsiteX3" fmla="*/ 0 w 3354045"/>
                <a:gd name="connsiteY3" fmla="*/ 612780 h 612780"/>
                <a:gd name="connsiteX4" fmla="*/ 479581 w 3354045"/>
                <a:gd name="connsiteY4" fmla="*/ 238874 h 612780"/>
                <a:gd name="connsiteX0" fmla="*/ 479581 w 3354045"/>
                <a:gd name="connsiteY0" fmla="*/ 288572 h 662478"/>
                <a:gd name="connsiteX1" fmla="*/ 3354045 w 3354045"/>
                <a:gd name="connsiteY1" fmla="*/ 179867 h 662478"/>
                <a:gd name="connsiteX2" fmla="*/ 3354045 w 3354045"/>
                <a:gd name="connsiteY2" fmla="*/ 662478 h 662478"/>
                <a:gd name="connsiteX3" fmla="*/ 0 w 3354045"/>
                <a:gd name="connsiteY3" fmla="*/ 662478 h 662478"/>
                <a:gd name="connsiteX4" fmla="*/ 479581 w 3354045"/>
                <a:gd name="connsiteY4" fmla="*/ 288572 h 66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4045" h="662478">
                  <a:moveTo>
                    <a:pt x="479581" y="288572"/>
                  </a:moveTo>
                  <a:cubicBezTo>
                    <a:pt x="2144318" y="-198469"/>
                    <a:pt x="2808329" y="49847"/>
                    <a:pt x="3354045" y="179867"/>
                  </a:cubicBezTo>
                  <a:lnTo>
                    <a:pt x="3354045" y="662478"/>
                  </a:lnTo>
                  <a:lnTo>
                    <a:pt x="0" y="662478"/>
                  </a:lnTo>
                  <a:lnTo>
                    <a:pt x="479581" y="288572"/>
                  </a:lnTo>
                  <a:close/>
                </a:path>
              </a:pathLst>
            </a:custGeom>
            <a:solidFill>
              <a:srgbClr val="1F42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257800" y="6161597"/>
              <a:ext cx="3883182" cy="674444"/>
            </a:xfrm>
            <a:custGeom>
              <a:avLst/>
              <a:gdLst>
                <a:gd name="T0" fmla="*/ 2399 w 3438"/>
                <a:gd name="T1" fmla="*/ 3 h 501"/>
                <a:gd name="T2" fmla="*/ 2753 w 3438"/>
                <a:gd name="T3" fmla="*/ 24 h 501"/>
                <a:gd name="T4" fmla="*/ 3100 w 3438"/>
                <a:gd name="T5" fmla="*/ 71 h 501"/>
                <a:gd name="T6" fmla="*/ 3438 w 3438"/>
                <a:gd name="T7" fmla="*/ 142 h 501"/>
                <a:gd name="T8" fmla="*/ 3146 w 3438"/>
                <a:gd name="T9" fmla="*/ 113 h 501"/>
                <a:gd name="T10" fmla="*/ 2850 w 3438"/>
                <a:gd name="T11" fmla="*/ 108 h 501"/>
                <a:gd name="T12" fmla="*/ 2553 w 3438"/>
                <a:gd name="T13" fmla="*/ 126 h 501"/>
                <a:gd name="T14" fmla="*/ 2262 w 3438"/>
                <a:gd name="T15" fmla="*/ 165 h 501"/>
                <a:gd name="T16" fmla="*/ 1979 w 3438"/>
                <a:gd name="T17" fmla="*/ 224 h 501"/>
                <a:gd name="T18" fmla="*/ 1709 w 3438"/>
                <a:gd name="T19" fmla="*/ 302 h 501"/>
                <a:gd name="T20" fmla="*/ 1457 w 3438"/>
                <a:gd name="T21" fmla="*/ 394 h 501"/>
                <a:gd name="T22" fmla="*/ 1227 w 3438"/>
                <a:gd name="T23" fmla="*/ 501 h 501"/>
                <a:gd name="T24" fmla="*/ 820 w 3438"/>
                <a:gd name="T25" fmla="*/ 449 h 501"/>
                <a:gd name="T26" fmla="*/ 1023 w 3438"/>
                <a:gd name="T27" fmla="*/ 358 h 501"/>
                <a:gd name="T28" fmla="*/ 1228 w 3438"/>
                <a:gd name="T29" fmla="*/ 283 h 501"/>
                <a:gd name="T30" fmla="*/ 1432 w 3438"/>
                <a:gd name="T31" fmla="*/ 222 h 501"/>
                <a:gd name="T32" fmla="*/ 1633 w 3438"/>
                <a:gd name="T33" fmla="*/ 173 h 501"/>
                <a:gd name="T34" fmla="*/ 1823 w 3438"/>
                <a:gd name="T35" fmla="*/ 135 h 501"/>
                <a:gd name="T36" fmla="*/ 2003 w 3438"/>
                <a:gd name="T37" fmla="*/ 108 h 501"/>
                <a:gd name="T38" fmla="*/ 2164 w 3438"/>
                <a:gd name="T39" fmla="*/ 88 h 501"/>
                <a:gd name="T40" fmla="*/ 2305 w 3438"/>
                <a:gd name="T41" fmla="*/ 75 h 501"/>
                <a:gd name="T42" fmla="*/ 2422 w 3438"/>
                <a:gd name="T43" fmla="*/ 67 h 501"/>
                <a:gd name="T44" fmla="*/ 2511 w 3438"/>
                <a:gd name="T45" fmla="*/ 63 h 501"/>
                <a:gd name="T46" fmla="*/ 2568 w 3438"/>
                <a:gd name="T47" fmla="*/ 62 h 501"/>
                <a:gd name="T48" fmla="*/ 2587 w 3438"/>
                <a:gd name="T49" fmla="*/ 62 h 501"/>
                <a:gd name="T50" fmla="*/ 2393 w 3438"/>
                <a:gd name="T51" fmla="*/ 50 h 501"/>
                <a:gd name="T52" fmla="*/ 2182 w 3438"/>
                <a:gd name="T53" fmla="*/ 54 h 501"/>
                <a:gd name="T54" fmla="*/ 1959 w 3438"/>
                <a:gd name="T55" fmla="*/ 72 h 501"/>
                <a:gd name="T56" fmla="*/ 1729 w 3438"/>
                <a:gd name="T57" fmla="*/ 104 h 501"/>
                <a:gd name="T58" fmla="*/ 1497 w 3438"/>
                <a:gd name="T59" fmla="*/ 147 h 501"/>
                <a:gd name="T60" fmla="*/ 1269 w 3438"/>
                <a:gd name="T61" fmla="*/ 201 h 501"/>
                <a:gd name="T62" fmla="*/ 1047 w 3438"/>
                <a:gd name="T63" fmla="*/ 265 h 501"/>
                <a:gd name="T64" fmla="*/ 840 w 3438"/>
                <a:gd name="T65" fmla="*/ 337 h 501"/>
                <a:gd name="T66" fmla="*/ 651 w 3438"/>
                <a:gd name="T67" fmla="*/ 416 h 501"/>
                <a:gd name="T68" fmla="*/ 486 w 3438"/>
                <a:gd name="T69" fmla="*/ 501 h 501"/>
                <a:gd name="T70" fmla="*/ 153 w 3438"/>
                <a:gd name="T71" fmla="*/ 429 h 501"/>
                <a:gd name="T72" fmla="*/ 473 w 3438"/>
                <a:gd name="T73" fmla="*/ 300 h 501"/>
                <a:gd name="T74" fmla="*/ 807 w 3438"/>
                <a:gd name="T75" fmla="*/ 196 h 501"/>
                <a:gd name="T76" fmla="*/ 1152 w 3438"/>
                <a:gd name="T77" fmla="*/ 112 h 501"/>
                <a:gd name="T78" fmla="*/ 1505 w 3438"/>
                <a:gd name="T79" fmla="*/ 51 h 501"/>
                <a:gd name="T80" fmla="*/ 1861 w 3438"/>
                <a:gd name="T81" fmla="*/ 15 h 501"/>
                <a:gd name="T82" fmla="*/ 2219 w 3438"/>
                <a:gd name="T83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38" h="501">
                  <a:moveTo>
                    <a:pt x="2219" y="0"/>
                  </a:moveTo>
                  <a:lnTo>
                    <a:pt x="2399" y="3"/>
                  </a:lnTo>
                  <a:lnTo>
                    <a:pt x="2576" y="11"/>
                  </a:lnTo>
                  <a:lnTo>
                    <a:pt x="2753" y="24"/>
                  </a:lnTo>
                  <a:lnTo>
                    <a:pt x="2927" y="45"/>
                  </a:lnTo>
                  <a:lnTo>
                    <a:pt x="3100" y="71"/>
                  </a:lnTo>
                  <a:lnTo>
                    <a:pt x="3270" y="103"/>
                  </a:lnTo>
                  <a:lnTo>
                    <a:pt x="3438" y="142"/>
                  </a:lnTo>
                  <a:lnTo>
                    <a:pt x="3293" y="123"/>
                  </a:lnTo>
                  <a:lnTo>
                    <a:pt x="3146" y="113"/>
                  </a:lnTo>
                  <a:lnTo>
                    <a:pt x="2999" y="108"/>
                  </a:lnTo>
                  <a:lnTo>
                    <a:pt x="2850" y="108"/>
                  </a:lnTo>
                  <a:lnTo>
                    <a:pt x="2701" y="114"/>
                  </a:lnTo>
                  <a:lnTo>
                    <a:pt x="2553" y="126"/>
                  </a:lnTo>
                  <a:lnTo>
                    <a:pt x="2406" y="143"/>
                  </a:lnTo>
                  <a:lnTo>
                    <a:pt x="2262" y="165"/>
                  </a:lnTo>
                  <a:lnTo>
                    <a:pt x="2119" y="193"/>
                  </a:lnTo>
                  <a:lnTo>
                    <a:pt x="1979" y="224"/>
                  </a:lnTo>
                  <a:lnTo>
                    <a:pt x="1843" y="261"/>
                  </a:lnTo>
                  <a:lnTo>
                    <a:pt x="1709" y="302"/>
                  </a:lnTo>
                  <a:lnTo>
                    <a:pt x="1581" y="346"/>
                  </a:lnTo>
                  <a:lnTo>
                    <a:pt x="1457" y="394"/>
                  </a:lnTo>
                  <a:lnTo>
                    <a:pt x="1338" y="446"/>
                  </a:lnTo>
                  <a:lnTo>
                    <a:pt x="1227" y="501"/>
                  </a:lnTo>
                  <a:lnTo>
                    <a:pt x="722" y="501"/>
                  </a:lnTo>
                  <a:lnTo>
                    <a:pt x="820" y="449"/>
                  </a:lnTo>
                  <a:lnTo>
                    <a:pt x="921" y="401"/>
                  </a:lnTo>
                  <a:lnTo>
                    <a:pt x="1023" y="358"/>
                  </a:lnTo>
                  <a:lnTo>
                    <a:pt x="1126" y="319"/>
                  </a:lnTo>
                  <a:lnTo>
                    <a:pt x="1228" y="283"/>
                  </a:lnTo>
                  <a:lnTo>
                    <a:pt x="1331" y="251"/>
                  </a:lnTo>
                  <a:lnTo>
                    <a:pt x="1432" y="222"/>
                  </a:lnTo>
                  <a:lnTo>
                    <a:pt x="1533" y="196"/>
                  </a:lnTo>
                  <a:lnTo>
                    <a:pt x="1633" y="173"/>
                  </a:lnTo>
                  <a:lnTo>
                    <a:pt x="1730" y="152"/>
                  </a:lnTo>
                  <a:lnTo>
                    <a:pt x="1823" y="135"/>
                  </a:lnTo>
                  <a:lnTo>
                    <a:pt x="1915" y="120"/>
                  </a:lnTo>
                  <a:lnTo>
                    <a:pt x="2003" y="108"/>
                  </a:lnTo>
                  <a:lnTo>
                    <a:pt x="2085" y="96"/>
                  </a:lnTo>
                  <a:lnTo>
                    <a:pt x="2164" y="88"/>
                  </a:lnTo>
                  <a:lnTo>
                    <a:pt x="2237" y="80"/>
                  </a:lnTo>
                  <a:lnTo>
                    <a:pt x="2305" y="75"/>
                  </a:lnTo>
                  <a:lnTo>
                    <a:pt x="2367" y="70"/>
                  </a:lnTo>
                  <a:lnTo>
                    <a:pt x="2422" y="67"/>
                  </a:lnTo>
                  <a:lnTo>
                    <a:pt x="2471" y="64"/>
                  </a:lnTo>
                  <a:lnTo>
                    <a:pt x="2511" y="63"/>
                  </a:lnTo>
                  <a:lnTo>
                    <a:pt x="2544" y="63"/>
                  </a:lnTo>
                  <a:lnTo>
                    <a:pt x="2568" y="62"/>
                  </a:lnTo>
                  <a:lnTo>
                    <a:pt x="2582" y="62"/>
                  </a:lnTo>
                  <a:lnTo>
                    <a:pt x="2587" y="62"/>
                  </a:lnTo>
                  <a:lnTo>
                    <a:pt x="2493" y="54"/>
                  </a:lnTo>
                  <a:lnTo>
                    <a:pt x="2393" y="50"/>
                  </a:lnTo>
                  <a:lnTo>
                    <a:pt x="2290" y="50"/>
                  </a:lnTo>
                  <a:lnTo>
                    <a:pt x="2182" y="54"/>
                  </a:lnTo>
                  <a:lnTo>
                    <a:pt x="2072" y="62"/>
                  </a:lnTo>
                  <a:lnTo>
                    <a:pt x="1959" y="72"/>
                  </a:lnTo>
                  <a:lnTo>
                    <a:pt x="1845" y="87"/>
                  </a:lnTo>
                  <a:lnTo>
                    <a:pt x="1729" y="104"/>
                  </a:lnTo>
                  <a:lnTo>
                    <a:pt x="1613" y="123"/>
                  </a:lnTo>
                  <a:lnTo>
                    <a:pt x="1497" y="147"/>
                  </a:lnTo>
                  <a:lnTo>
                    <a:pt x="1381" y="172"/>
                  </a:lnTo>
                  <a:lnTo>
                    <a:pt x="1269" y="201"/>
                  </a:lnTo>
                  <a:lnTo>
                    <a:pt x="1156" y="231"/>
                  </a:lnTo>
                  <a:lnTo>
                    <a:pt x="1047" y="265"/>
                  </a:lnTo>
                  <a:lnTo>
                    <a:pt x="942" y="299"/>
                  </a:lnTo>
                  <a:lnTo>
                    <a:pt x="840" y="337"/>
                  </a:lnTo>
                  <a:lnTo>
                    <a:pt x="743" y="375"/>
                  </a:lnTo>
                  <a:lnTo>
                    <a:pt x="651" y="416"/>
                  </a:lnTo>
                  <a:lnTo>
                    <a:pt x="566" y="458"/>
                  </a:lnTo>
                  <a:lnTo>
                    <a:pt x="486" y="501"/>
                  </a:lnTo>
                  <a:lnTo>
                    <a:pt x="0" y="501"/>
                  </a:lnTo>
                  <a:lnTo>
                    <a:pt x="153" y="429"/>
                  </a:lnTo>
                  <a:lnTo>
                    <a:pt x="312" y="362"/>
                  </a:lnTo>
                  <a:lnTo>
                    <a:pt x="473" y="300"/>
                  </a:lnTo>
                  <a:lnTo>
                    <a:pt x="639" y="245"/>
                  </a:lnTo>
                  <a:lnTo>
                    <a:pt x="807" y="196"/>
                  </a:lnTo>
                  <a:lnTo>
                    <a:pt x="979" y="151"/>
                  </a:lnTo>
                  <a:lnTo>
                    <a:pt x="1152" y="112"/>
                  </a:lnTo>
                  <a:lnTo>
                    <a:pt x="1328" y="79"/>
                  </a:lnTo>
                  <a:lnTo>
                    <a:pt x="1505" y="51"/>
                  </a:lnTo>
                  <a:lnTo>
                    <a:pt x="1683" y="30"/>
                  </a:lnTo>
                  <a:lnTo>
                    <a:pt x="1861" y="15"/>
                  </a:lnTo>
                  <a:lnTo>
                    <a:pt x="2041" y="4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D7181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8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041723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1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1117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897"/>
            <a:ext cx="10515600" cy="11052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1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66EC-EA1E-43DE-8BAE-4A740954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D66EC-EA1E-43DE-8BAE-4A740954F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041722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601200" y="63563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C5BE26-424E-4201-A0A6-D8E3FEBF99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291671"/>
            <a:ext cx="12192000" cy="559170"/>
          </a:xfrm>
          <a:prstGeom prst="rect">
            <a:avLst/>
          </a:prstGeom>
          <a:solidFill>
            <a:srgbClr val="1F4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308818" y="6183555"/>
            <a:ext cx="3883182" cy="674444"/>
            <a:chOff x="5257800" y="6161597"/>
            <a:chExt cx="3883182" cy="674444"/>
          </a:xfrm>
        </p:grpSpPr>
        <p:sp>
          <p:nvSpPr>
            <p:cNvPr id="15" name="Rectangle 26"/>
            <p:cNvSpPr/>
            <p:nvPr userDrawn="1"/>
          </p:nvSpPr>
          <p:spPr>
            <a:xfrm>
              <a:off x="5786937" y="6173563"/>
              <a:ext cx="3354045" cy="662478"/>
            </a:xfrm>
            <a:custGeom>
              <a:avLst/>
              <a:gdLst>
                <a:gd name="connsiteX0" fmla="*/ 0 w 3354045"/>
                <a:gd name="connsiteY0" fmla="*/ 0 h 482611"/>
                <a:gd name="connsiteX1" fmla="*/ 3354045 w 3354045"/>
                <a:gd name="connsiteY1" fmla="*/ 0 h 482611"/>
                <a:gd name="connsiteX2" fmla="*/ 3354045 w 3354045"/>
                <a:gd name="connsiteY2" fmla="*/ 482611 h 482611"/>
                <a:gd name="connsiteX3" fmla="*/ 0 w 3354045"/>
                <a:gd name="connsiteY3" fmla="*/ 482611 h 482611"/>
                <a:gd name="connsiteX4" fmla="*/ 0 w 3354045"/>
                <a:gd name="connsiteY4" fmla="*/ 0 h 482611"/>
                <a:gd name="connsiteX0" fmla="*/ 479581 w 3354045"/>
                <a:gd name="connsiteY0" fmla="*/ 108705 h 482611"/>
                <a:gd name="connsiteX1" fmla="*/ 3354045 w 3354045"/>
                <a:gd name="connsiteY1" fmla="*/ 0 h 482611"/>
                <a:gd name="connsiteX2" fmla="*/ 3354045 w 3354045"/>
                <a:gd name="connsiteY2" fmla="*/ 482611 h 482611"/>
                <a:gd name="connsiteX3" fmla="*/ 0 w 3354045"/>
                <a:gd name="connsiteY3" fmla="*/ 482611 h 482611"/>
                <a:gd name="connsiteX4" fmla="*/ 479581 w 3354045"/>
                <a:gd name="connsiteY4" fmla="*/ 108705 h 482611"/>
                <a:gd name="connsiteX0" fmla="*/ 479581 w 3354045"/>
                <a:gd name="connsiteY0" fmla="*/ 238874 h 612780"/>
                <a:gd name="connsiteX1" fmla="*/ 3354045 w 3354045"/>
                <a:gd name="connsiteY1" fmla="*/ 130169 h 612780"/>
                <a:gd name="connsiteX2" fmla="*/ 3354045 w 3354045"/>
                <a:gd name="connsiteY2" fmla="*/ 612780 h 612780"/>
                <a:gd name="connsiteX3" fmla="*/ 0 w 3354045"/>
                <a:gd name="connsiteY3" fmla="*/ 612780 h 612780"/>
                <a:gd name="connsiteX4" fmla="*/ 479581 w 3354045"/>
                <a:gd name="connsiteY4" fmla="*/ 238874 h 612780"/>
                <a:gd name="connsiteX0" fmla="*/ 479581 w 3354045"/>
                <a:gd name="connsiteY0" fmla="*/ 288572 h 662478"/>
                <a:gd name="connsiteX1" fmla="*/ 3354045 w 3354045"/>
                <a:gd name="connsiteY1" fmla="*/ 179867 h 662478"/>
                <a:gd name="connsiteX2" fmla="*/ 3354045 w 3354045"/>
                <a:gd name="connsiteY2" fmla="*/ 662478 h 662478"/>
                <a:gd name="connsiteX3" fmla="*/ 0 w 3354045"/>
                <a:gd name="connsiteY3" fmla="*/ 662478 h 662478"/>
                <a:gd name="connsiteX4" fmla="*/ 479581 w 3354045"/>
                <a:gd name="connsiteY4" fmla="*/ 288572 h 66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4045" h="662478">
                  <a:moveTo>
                    <a:pt x="479581" y="288572"/>
                  </a:moveTo>
                  <a:cubicBezTo>
                    <a:pt x="2144318" y="-198469"/>
                    <a:pt x="2808329" y="49847"/>
                    <a:pt x="3354045" y="179867"/>
                  </a:cubicBezTo>
                  <a:lnTo>
                    <a:pt x="3354045" y="662478"/>
                  </a:lnTo>
                  <a:lnTo>
                    <a:pt x="0" y="662478"/>
                  </a:lnTo>
                  <a:lnTo>
                    <a:pt x="479581" y="288572"/>
                  </a:lnTo>
                  <a:close/>
                </a:path>
              </a:pathLst>
            </a:custGeom>
            <a:solidFill>
              <a:srgbClr val="1F42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257800" y="6161597"/>
              <a:ext cx="3883182" cy="674444"/>
            </a:xfrm>
            <a:custGeom>
              <a:avLst/>
              <a:gdLst>
                <a:gd name="T0" fmla="*/ 2399 w 3438"/>
                <a:gd name="T1" fmla="*/ 3 h 501"/>
                <a:gd name="T2" fmla="*/ 2753 w 3438"/>
                <a:gd name="T3" fmla="*/ 24 h 501"/>
                <a:gd name="T4" fmla="*/ 3100 w 3438"/>
                <a:gd name="T5" fmla="*/ 71 h 501"/>
                <a:gd name="T6" fmla="*/ 3438 w 3438"/>
                <a:gd name="T7" fmla="*/ 142 h 501"/>
                <a:gd name="T8" fmla="*/ 3146 w 3438"/>
                <a:gd name="T9" fmla="*/ 113 h 501"/>
                <a:gd name="T10" fmla="*/ 2850 w 3438"/>
                <a:gd name="T11" fmla="*/ 108 h 501"/>
                <a:gd name="T12" fmla="*/ 2553 w 3438"/>
                <a:gd name="T13" fmla="*/ 126 h 501"/>
                <a:gd name="T14" fmla="*/ 2262 w 3438"/>
                <a:gd name="T15" fmla="*/ 165 h 501"/>
                <a:gd name="T16" fmla="*/ 1979 w 3438"/>
                <a:gd name="T17" fmla="*/ 224 h 501"/>
                <a:gd name="T18" fmla="*/ 1709 w 3438"/>
                <a:gd name="T19" fmla="*/ 302 h 501"/>
                <a:gd name="T20" fmla="*/ 1457 w 3438"/>
                <a:gd name="T21" fmla="*/ 394 h 501"/>
                <a:gd name="T22" fmla="*/ 1227 w 3438"/>
                <a:gd name="T23" fmla="*/ 501 h 501"/>
                <a:gd name="T24" fmla="*/ 820 w 3438"/>
                <a:gd name="T25" fmla="*/ 449 h 501"/>
                <a:gd name="T26" fmla="*/ 1023 w 3438"/>
                <a:gd name="T27" fmla="*/ 358 h 501"/>
                <a:gd name="T28" fmla="*/ 1228 w 3438"/>
                <a:gd name="T29" fmla="*/ 283 h 501"/>
                <a:gd name="T30" fmla="*/ 1432 w 3438"/>
                <a:gd name="T31" fmla="*/ 222 h 501"/>
                <a:gd name="T32" fmla="*/ 1633 w 3438"/>
                <a:gd name="T33" fmla="*/ 173 h 501"/>
                <a:gd name="T34" fmla="*/ 1823 w 3438"/>
                <a:gd name="T35" fmla="*/ 135 h 501"/>
                <a:gd name="T36" fmla="*/ 2003 w 3438"/>
                <a:gd name="T37" fmla="*/ 108 h 501"/>
                <a:gd name="T38" fmla="*/ 2164 w 3438"/>
                <a:gd name="T39" fmla="*/ 88 h 501"/>
                <a:gd name="T40" fmla="*/ 2305 w 3438"/>
                <a:gd name="T41" fmla="*/ 75 h 501"/>
                <a:gd name="T42" fmla="*/ 2422 w 3438"/>
                <a:gd name="T43" fmla="*/ 67 h 501"/>
                <a:gd name="T44" fmla="*/ 2511 w 3438"/>
                <a:gd name="T45" fmla="*/ 63 h 501"/>
                <a:gd name="T46" fmla="*/ 2568 w 3438"/>
                <a:gd name="T47" fmla="*/ 62 h 501"/>
                <a:gd name="T48" fmla="*/ 2587 w 3438"/>
                <a:gd name="T49" fmla="*/ 62 h 501"/>
                <a:gd name="T50" fmla="*/ 2393 w 3438"/>
                <a:gd name="T51" fmla="*/ 50 h 501"/>
                <a:gd name="T52" fmla="*/ 2182 w 3438"/>
                <a:gd name="T53" fmla="*/ 54 h 501"/>
                <a:gd name="T54" fmla="*/ 1959 w 3438"/>
                <a:gd name="T55" fmla="*/ 72 h 501"/>
                <a:gd name="T56" fmla="*/ 1729 w 3438"/>
                <a:gd name="T57" fmla="*/ 104 h 501"/>
                <a:gd name="T58" fmla="*/ 1497 w 3438"/>
                <a:gd name="T59" fmla="*/ 147 h 501"/>
                <a:gd name="T60" fmla="*/ 1269 w 3438"/>
                <a:gd name="T61" fmla="*/ 201 h 501"/>
                <a:gd name="T62" fmla="*/ 1047 w 3438"/>
                <a:gd name="T63" fmla="*/ 265 h 501"/>
                <a:gd name="T64" fmla="*/ 840 w 3438"/>
                <a:gd name="T65" fmla="*/ 337 h 501"/>
                <a:gd name="T66" fmla="*/ 651 w 3438"/>
                <a:gd name="T67" fmla="*/ 416 h 501"/>
                <a:gd name="T68" fmla="*/ 486 w 3438"/>
                <a:gd name="T69" fmla="*/ 501 h 501"/>
                <a:gd name="T70" fmla="*/ 153 w 3438"/>
                <a:gd name="T71" fmla="*/ 429 h 501"/>
                <a:gd name="T72" fmla="*/ 473 w 3438"/>
                <a:gd name="T73" fmla="*/ 300 h 501"/>
                <a:gd name="T74" fmla="*/ 807 w 3438"/>
                <a:gd name="T75" fmla="*/ 196 h 501"/>
                <a:gd name="T76" fmla="*/ 1152 w 3438"/>
                <a:gd name="T77" fmla="*/ 112 h 501"/>
                <a:gd name="T78" fmla="*/ 1505 w 3438"/>
                <a:gd name="T79" fmla="*/ 51 h 501"/>
                <a:gd name="T80" fmla="*/ 1861 w 3438"/>
                <a:gd name="T81" fmla="*/ 15 h 501"/>
                <a:gd name="T82" fmla="*/ 2219 w 3438"/>
                <a:gd name="T83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38" h="501">
                  <a:moveTo>
                    <a:pt x="2219" y="0"/>
                  </a:moveTo>
                  <a:lnTo>
                    <a:pt x="2399" y="3"/>
                  </a:lnTo>
                  <a:lnTo>
                    <a:pt x="2576" y="11"/>
                  </a:lnTo>
                  <a:lnTo>
                    <a:pt x="2753" y="24"/>
                  </a:lnTo>
                  <a:lnTo>
                    <a:pt x="2927" y="45"/>
                  </a:lnTo>
                  <a:lnTo>
                    <a:pt x="3100" y="71"/>
                  </a:lnTo>
                  <a:lnTo>
                    <a:pt x="3270" y="103"/>
                  </a:lnTo>
                  <a:lnTo>
                    <a:pt x="3438" y="142"/>
                  </a:lnTo>
                  <a:lnTo>
                    <a:pt x="3293" y="123"/>
                  </a:lnTo>
                  <a:lnTo>
                    <a:pt x="3146" y="113"/>
                  </a:lnTo>
                  <a:lnTo>
                    <a:pt x="2999" y="108"/>
                  </a:lnTo>
                  <a:lnTo>
                    <a:pt x="2850" y="108"/>
                  </a:lnTo>
                  <a:lnTo>
                    <a:pt x="2701" y="114"/>
                  </a:lnTo>
                  <a:lnTo>
                    <a:pt x="2553" y="126"/>
                  </a:lnTo>
                  <a:lnTo>
                    <a:pt x="2406" y="143"/>
                  </a:lnTo>
                  <a:lnTo>
                    <a:pt x="2262" y="165"/>
                  </a:lnTo>
                  <a:lnTo>
                    <a:pt x="2119" y="193"/>
                  </a:lnTo>
                  <a:lnTo>
                    <a:pt x="1979" y="224"/>
                  </a:lnTo>
                  <a:lnTo>
                    <a:pt x="1843" y="261"/>
                  </a:lnTo>
                  <a:lnTo>
                    <a:pt x="1709" y="302"/>
                  </a:lnTo>
                  <a:lnTo>
                    <a:pt x="1581" y="346"/>
                  </a:lnTo>
                  <a:lnTo>
                    <a:pt x="1457" y="394"/>
                  </a:lnTo>
                  <a:lnTo>
                    <a:pt x="1338" y="446"/>
                  </a:lnTo>
                  <a:lnTo>
                    <a:pt x="1227" y="501"/>
                  </a:lnTo>
                  <a:lnTo>
                    <a:pt x="722" y="501"/>
                  </a:lnTo>
                  <a:lnTo>
                    <a:pt x="820" y="449"/>
                  </a:lnTo>
                  <a:lnTo>
                    <a:pt x="921" y="401"/>
                  </a:lnTo>
                  <a:lnTo>
                    <a:pt x="1023" y="358"/>
                  </a:lnTo>
                  <a:lnTo>
                    <a:pt x="1126" y="319"/>
                  </a:lnTo>
                  <a:lnTo>
                    <a:pt x="1228" y="283"/>
                  </a:lnTo>
                  <a:lnTo>
                    <a:pt x="1331" y="251"/>
                  </a:lnTo>
                  <a:lnTo>
                    <a:pt x="1432" y="222"/>
                  </a:lnTo>
                  <a:lnTo>
                    <a:pt x="1533" y="196"/>
                  </a:lnTo>
                  <a:lnTo>
                    <a:pt x="1633" y="173"/>
                  </a:lnTo>
                  <a:lnTo>
                    <a:pt x="1730" y="152"/>
                  </a:lnTo>
                  <a:lnTo>
                    <a:pt x="1823" y="135"/>
                  </a:lnTo>
                  <a:lnTo>
                    <a:pt x="1915" y="120"/>
                  </a:lnTo>
                  <a:lnTo>
                    <a:pt x="2003" y="108"/>
                  </a:lnTo>
                  <a:lnTo>
                    <a:pt x="2085" y="96"/>
                  </a:lnTo>
                  <a:lnTo>
                    <a:pt x="2164" y="88"/>
                  </a:lnTo>
                  <a:lnTo>
                    <a:pt x="2237" y="80"/>
                  </a:lnTo>
                  <a:lnTo>
                    <a:pt x="2305" y="75"/>
                  </a:lnTo>
                  <a:lnTo>
                    <a:pt x="2367" y="70"/>
                  </a:lnTo>
                  <a:lnTo>
                    <a:pt x="2422" y="67"/>
                  </a:lnTo>
                  <a:lnTo>
                    <a:pt x="2471" y="64"/>
                  </a:lnTo>
                  <a:lnTo>
                    <a:pt x="2511" y="63"/>
                  </a:lnTo>
                  <a:lnTo>
                    <a:pt x="2544" y="63"/>
                  </a:lnTo>
                  <a:lnTo>
                    <a:pt x="2568" y="62"/>
                  </a:lnTo>
                  <a:lnTo>
                    <a:pt x="2582" y="62"/>
                  </a:lnTo>
                  <a:lnTo>
                    <a:pt x="2587" y="62"/>
                  </a:lnTo>
                  <a:lnTo>
                    <a:pt x="2493" y="54"/>
                  </a:lnTo>
                  <a:lnTo>
                    <a:pt x="2393" y="50"/>
                  </a:lnTo>
                  <a:lnTo>
                    <a:pt x="2290" y="50"/>
                  </a:lnTo>
                  <a:lnTo>
                    <a:pt x="2182" y="54"/>
                  </a:lnTo>
                  <a:lnTo>
                    <a:pt x="2072" y="62"/>
                  </a:lnTo>
                  <a:lnTo>
                    <a:pt x="1959" y="72"/>
                  </a:lnTo>
                  <a:lnTo>
                    <a:pt x="1845" y="87"/>
                  </a:lnTo>
                  <a:lnTo>
                    <a:pt x="1729" y="104"/>
                  </a:lnTo>
                  <a:lnTo>
                    <a:pt x="1613" y="123"/>
                  </a:lnTo>
                  <a:lnTo>
                    <a:pt x="1497" y="147"/>
                  </a:lnTo>
                  <a:lnTo>
                    <a:pt x="1381" y="172"/>
                  </a:lnTo>
                  <a:lnTo>
                    <a:pt x="1269" y="201"/>
                  </a:lnTo>
                  <a:lnTo>
                    <a:pt x="1156" y="231"/>
                  </a:lnTo>
                  <a:lnTo>
                    <a:pt x="1047" y="265"/>
                  </a:lnTo>
                  <a:lnTo>
                    <a:pt x="942" y="299"/>
                  </a:lnTo>
                  <a:lnTo>
                    <a:pt x="840" y="337"/>
                  </a:lnTo>
                  <a:lnTo>
                    <a:pt x="743" y="375"/>
                  </a:lnTo>
                  <a:lnTo>
                    <a:pt x="651" y="416"/>
                  </a:lnTo>
                  <a:lnTo>
                    <a:pt x="566" y="458"/>
                  </a:lnTo>
                  <a:lnTo>
                    <a:pt x="486" y="501"/>
                  </a:lnTo>
                  <a:lnTo>
                    <a:pt x="0" y="501"/>
                  </a:lnTo>
                  <a:lnTo>
                    <a:pt x="153" y="429"/>
                  </a:lnTo>
                  <a:lnTo>
                    <a:pt x="312" y="362"/>
                  </a:lnTo>
                  <a:lnTo>
                    <a:pt x="473" y="300"/>
                  </a:lnTo>
                  <a:lnTo>
                    <a:pt x="639" y="245"/>
                  </a:lnTo>
                  <a:lnTo>
                    <a:pt x="807" y="196"/>
                  </a:lnTo>
                  <a:lnTo>
                    <a:pt x="979" y="151"/>
                  </a:lnTo>
                  <a:lnTo>
                    <a:pt x="1152" y="112"/>
                  </a:lnTo>
                  <a:lnTo>
                    <a:pt x="1328" y="79"/>
                  </a:lnTo>
                  <a:lnTo>
                    <a:pt x="1505" y="51"/>
                  </a:lnTo>
                  <a:lnTo>
                    <a:pt x="1683" y="30"/>
                  </a:lnTo>
                  <a:lnTo>
                    <a:pt x="1861" y="15"/>
                  </a:lnTo>
                  <a:lnTo>
                    <a:pt x="2041" y="4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D7181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641"/>
            <a:ext cx="10515600" cy="99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210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D8282D3-7DDF-41B3-9219-E77F020FA3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779074" y="6378476"/>
            <a:ext cx="729996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Florida Department of Transportation</a:t>
            </a:r>
          </a:p>
        </p:txBody>
      </p:sp>
      <p:pic>
        <p:nvPicPr>
          <p:cNvPr id="18" name="Content Placeholder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44553"/>
            <a:ext cx="914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7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5024" y="1222382"/>
            <a:ext cx="9144000" cy="1341729"/>
          </a:xfrm>
        </p:spPr>
        <p:txBody>
          <a:bodyPr>
            <a:normAutofit/>
          </a:bodyPr>
          <a:lstStyle/>
          <a:p>
            <a:r>
              <a:rPr lang="en-US" dirty="0" smtClean="0"/>
              <a:t>Reimaging Transportation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8760" y="4861045"/>
            <a:ext cx="5201842" cy="138248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3200" dirty="0" smtClean="0"/>
              <a:t>Pinellas Technology Forum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David Gwynn, P.E.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District Seven Secretary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5"/>
          <a:stretch/>
        </p:blipFill>
        <p:spPr>
          <a:xfrm>
            <a:off x="2720882" y="2962389"/>
            <a:ext cx="2407920" cy="1609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33" y="2962389"/>
            <a:ext cx="2576815" cy="1609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93"/>
          <a:stretch/>
        </p:blipFill>
        <p:spPr>
          <a:xfrm>
            <a:off x="7952597" y="2962390"/>
            <a:ext cx="1676009" cy="1609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890" y="2962389"/>
            <a:ext cx="2418110" cy="1612860"/>
          </a:xfrm>
          <a:prstGeom prst="rect">
            <a:avLst/>
          </a:prstGeom>
        </p:spPr>
      </p:pic>
      <p:pic>
        <p:nvPicPr>
          <p:cNvPr id="3074" name="Picture 2" descr="Image result for hyperloop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2095"/>
            <a:ext cx="2575599" cy="16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Deployments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1106706" y="6499052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81" y="1769818"/>
            <a:ext cx="5846255" cy="34013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87" y="1769817"/>
            <a:ext cx="1705013" cy="28504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7"/>
          <a:stretch/>
        </p:blipFill>
        <p:spPr>
          <a:xfrm>
            <a:off x="7101687" y="4810056"/>
            <a:ext cx="1705013" cy="1079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24" y="2270305"/>
            <a:ext cx="2008975" cy="1849439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4" y="4337916"/>
            <a:ext cx="1666451" cy="83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85" y="5473159"/>
            <a:ext cx="1752084" cy="322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698781" y="5268120"/>
            <a:ext cx="1598287" cy="72711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838200" y="1229710"/>
            <a:ext cx="10515600" cy="494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Wrong Way Driving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1179191" y="6428125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50" y="1743192"/>
            <a:ext cx="4517241" cy="3549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355" y="1743192"/>
            <a:ext cx="4372639" cy="3530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94" y="5493650"/>
            <a:ext cx="2844800" cy="5334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81000" y="994284"/>
            <a:ext cx="10972800" cy="877878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2060"/>
                </a:solidFill>
              </a:rPr>
              <a:t>Solar Roadways and Trails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50" y="5343737"/>
            <a:ext cx="1666451" cy="833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5475467"/>
            <a:ext cx="127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851228" y="0"/>
            <a:ext cx="4328357" cy="714703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On the Horizon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idx="1"/>
          </p:nvPr>
        </p:nvSpPr>
        <p:spPr>
          <a:xfrm>
            <a:off x="838200" y="1577035"/>
            <a:ext cx="5823857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1366215" y="6435967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69579" y="127549"/>
            <a:ext cx="10515600" cy="99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Ramp Metering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" b="52534"/>
          <a:stretch/>
        </p:blipFill>
        <p:spPr>
          <a:xfrm>
            <a:off x="7067768" y="1863736"/>
            <a:ext cx="4085021" cy="1955800"/>
          </a:xfrm>
          <a:prstGeom prst="rect">
            <a:avLst/>
          </a:prstGeom>
        </p:spPr>
      </p:pic>
      <p:pic>
        <p:nvPicPr>
          <p:cNvPr id="1026" name="Picture 2" descr="http://www.gannett-cdn.com/-mm-/4ae87e3bddee7fc2f9407c7370150f8db1748543/c=180-0-3135-2216&amp;r=x404&amp;c=534x401/local/-/media/2015/08/09/DesMoines/B9318368851Z.1_20150809184907_000_GG7BID1PH.1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6" y="1577035"/>
            <a:ext cx="50863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9"/>
          <a:stretch/>
        </p:blipFill>
        <p:spPr>
          <a:xfrm>
            <a:off x="7080183" y="4296434"/>
            <a:ext cx="4085021" cy="190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7768" y="1359119"/>
            <a:ext cx="418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Freeway without Ramp Metering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29382" y="3819536"/>
            <a:ext cx="418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Freeway with Ramp Metering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773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1353800" y="6378920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Hard Shoulder Running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idx="1"/>
          </p:nvPr>
        </p:nvSpPr>
        <p:spPr>
          <a:xfrm>
            <a:off x="838200" y="2007475"/>
            <a:ext cx="5867400" cy="416948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7" b="2957"/>
          <a:stretch/>
        </p:blipFill>
        <p:spPr>
          <a:xfrm>
            <a:off x="6705600" y="1810297"/>
            <a:ext cx="4344035" cy="385740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51228" y="0"/>
            <a:ext cx="4328357" cy="7147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solidFill>
                  <a:schemeClr val="bg1"/>
                </a:solidFill>
              </a:rPr>
              <a:t>On the Horizon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0297"/>
            <a:ext cx="5387533" cy="38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1266394" y="6432396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Lane Controls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5373414" cy="43513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r="2274" b="37709"/>
          <a:stretch/>
        </p:blipFill>
        <p:spPr>
          <a:xfrm>
            <a:off x="7148193" y="1454614"/>
            <a:ext cx="4751708" cy="2118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773" t="43256" r="71559" b="39330"/>
          <a:stretch/>
        </p:blipFill>
        <p:spPr>
          <a:xfrm>
            <a:off x="7148193" y="3746786"/>
            <a:ext cx="4751708" cy="230896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51228" y="0"/>
            <a:ext cx="4328357" cy="7147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solidFill>
                  <a:schemeClr val="bg1"/>
                </a:solidFill>
              </a:rPr>
              <a:t>On the Horizon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6" y="2102136"/>
            <a:ext cx="631209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1366215" y="6415652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Variable Speed Limits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42" y="1825625"/>
            <a:ext cx="4542252" cy="371888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851228" y="0"/>
            <a:ext cx="4328357" cy="7147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solidFill>
                  <a:schemeClr val="bg1"/>
                </a:solidFill>
              </a:rPr>
              <a:t>On the Horizon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825625"/>
            <a:ext cx="65786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1132877" y="6487823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Signal Controls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51228" y="0"/>
            <a:ext cx="4328357" cy="7147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solidFill>
                  <a:schemeClr val="bg1"/>
                </a:solidFill>
              </a:rPr>
              <a:t>On the Horizon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7" y="1508034"/>
            <a:ext cx="6385173" cy="451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1505707"/>
            <a:ext cx="4287862" cy="2276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3939227"/>
            <a:ext cx="4287862" cy="20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1" y="2277874"/>
            <a:ext cx="2814564" cy="220507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ontent Placeholder 4"/>
          <p:cNvSpPr txBox="1">
            <a:spLocks/>
          </p:cNvSpPr>
          <p:nvPr/>
        </p:nvSpPr>
        <p:spPr>
          <a:xfrm>
            <a:off x="357351" y="4803347"/>
            <a:ext cx="2469931" cy="750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Autonomous and Connected Vehicles (AV/CV)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6454310" y="4804150"/>
            <a:ext cx="2290297" cy="436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Innovative Commerce and Deliveries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3458538" y="4804553"/>
            <a:ext cx="2364516" cy="2819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Shared Mobility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891" y="2266227"/>
            <a:ext cx="2824347" cy="22050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Content Placeholder 4"/>
          <p:cNvSpPr txBox="1">
            <a:spLocks/>
          </p:cNvSpPr>
          <p:nvPr/>
        </p:nvSpPr>
        <p:spPr>
          <a:xfrm>
            <a:off x="9296142" y="4804150"/>
            <a:ext cx="2770461" cy="436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Platooning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watch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51228" y="0"/>
            <a:ext cx="4328357" cy="7147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smtClean="0">
                <a:solidFill>
                  <a:schemeClr val="bg1"/>
                </a:solidFill>
              </a:rPr>
              <a:t>On the Horizon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32877" y="6487823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83072DF-FCFB-46EB-AF5D-72DBFD0F5201}" type="slidenum">
              <a:rPr lang="en-US" sz="1200" smtClean="0">
                <a:solidFill>
                  <a:schemeClr val="bg1"/>
                </a:solidFill>
              </a:rPr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delivery dr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44" y="2272050"/>
            <a:ext cx="3125257" cy="21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/>
          <a:stretch/>
        </p:blipFill>
        <p:spPr>
          <a:xfrm>
            <a:off x="3023215" y="2272051"/>
            <a:ext cx="2799839" cy="21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2209606"/>
            <a:ext cx="6400800" cy="2798312"/>
          </a:xfrm>
        </p:spPr>
      </p:pic>
    </p:spTree>
    <p:extLst>
      <p:ext uri="{BB962C8B-B14F-4D97-AF65-F5344CB8AC3E}">
        <p14:creationId xmlns:p14="http://schemas.microsoft.com/office/powerpoint/2010/main" val="12267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6393" y="2524224"/>
            <a:ext cx="9144000" cy="17478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 smtClean="0"/>
              <a:t>David Gwynn, P.E.</a:t>
            </a:r>
          </a:p>
          <a:p>
            <a:pPr>
              <a:spcBef>
                <a:spcPts val="0"/>
              </a:spcBef>
            </a:pPr>
            <a:r>
              <a:rPr lang="en-US" sz="4000" dirty="0" smtClean="0"/>
              <a:t>District Seven Secretary</a:t>
            </a:r>
          </a:p>
          <a:p>
            <a:r>
              <a:rPr lang="en-US" sz="2800" dirty="0" smtClean="0">
                <a:cs typeface="Arial" panose="020B0604020202020204" pitchFamily="34" charset="0"/>
              </a:rPr>
              <a:t>813-975-6000</a:t>
            </a:r>
          </a:p>
          <a:p>
            <a:r>
              <a:rPr lang="en-US" sz="2800" dirty="0">
                <a:cs typeface="Arial" panose="020B0604020202020204" pitchFamily="34" charset="0"/>
              </a:rPr>
              <a:t>d</a:t>
            </a:r>
            <a:r>
              <a:rPr lang="en-US" sz="2800" dirty="0" smtClean="0">
                <a:cs typeface="Arial" panose="020B0604020202020204" pitchFamily="34" charset="0"/>
              </a:rPr>
              <a:t>avid.gwynn@dot.state.fl.us</a:t>
            </a:r>
          </a:p>
          <a:p>
            <a:pPr>
              <a:spcBef>
                <a:spcPts val="0"/>
              </a:spcBef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707" y="5227291"/>
            <a:ext cx="212459" cy="409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2594" y="5331826"/>
            <a:ext cx="393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284"/>
                </a:solidFill>
              </a:rPr>
              <a:t>FDOT West Central-Tampa Area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241" y="5250913"/>
            <a:ext cx="385504" cy="385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4745" y="5297863"/>
            <a:ext cx="2269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284"/>
                </a:solidFill>
              </a:rPr>
              <a:t>@</a:t>
            </a:r>
            <a:r>
              <a:rPr lang="en-US" sz="1600" b="1" dirty="0" err="1">
                <a:solidFill>
                  <a:srgbClr val="1F4284"/>
                </a:solidFill>
              </a:rPr>
              <a:t>myFDOT_Tampa</a:t>
            </a:r>
            <a:endParaRPr lang="en-US" sz="1600" b="1" dirty="0">
              <a:solidFill>
                <a:srgbClr val="1F428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77956" y="5328340"/>
            <a:ext cx="393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284"/>
                </a:solidFill>
              </a:rPr>
              <a:t>FDOT District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031" y="5332207"/>
            <a:ext cx="2287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1F4284"/>
                </a:solidFill>
              </a:rPr>
              <a:t>FDOTtampabay.com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93" y="5169454"/>
            <a:ext cx="519786" cy="5248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32877" y="6487823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20F30A5-AE68-401D-A50B-FAE5330C93E0}" type="slidenum">
              <a:rPr lang="en-US" sz="1200" smtClean="0">
                <a:solidFill>
                  <a:schemeClr val="bg1"/>
                </a:solidFill>
              </a:rPr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have we been?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19" y="1363523"/>
            <a:ext cx="3253141" cy="2309730"/>
          </a:xfrm>
        </p:spPr>
      </p:pic>
      <p:sp>
        <p:nvSpPr>
          <p:cNvPr id="5" name="TextBox 4"/>
          <p:cNvSpPr txBox="1"/>
          <p:nvPr/>
        </p:nvSpPr>
        <p:spPr>
          <a:xfrm>
            <a:off x="4502150" y="3625406"/>
            <a:ext cx="318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Larry Hart Collection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50" y="1363522"/>
            <a:ext cx="3092450" cy="2304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39150" y="3622921"/>
            <a:ext cx="318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collectionscanada.ca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86" t="10259" r="60972" b="44774"/>
          <a:stretch/>
        </p:blipFill>
        <p:spPr>
          <a:xfrm>
            <a:off x="323720" y="1363522"/>
            <a:ext cx="3676779" cy="23012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720" y="3622922"/>
            <a:ext cx="318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Winter Park Library Archives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0" y="3986154"/>
            <a:ext cx="2791310" cy="1935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820" y="5869195"/>
            <a:ext cx="318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floridamemory.com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6528" t="38090" r="27431" b="23722"/>
          <a:stretch/>
        </p:blipFill>
        <p:spPr>
          <a:xfrm>
            <a:off x="7056297" y="3930188"/>
            <a:ext cx="4475303" cy="19912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37117" y="5869195"/>
            <a:ext cx="318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faculty.etsu.edu</a:t>
            </a:r>
            <a:endParaRPr lang="en-US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50" y="3986154"/>
            <a:ext cx="3340777" cy="19315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66980" y="5869195"/>
            <a:ext cx="318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Britannica Kids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264922" y="6453036"/>
            <a:ext cx="57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7D15F48-82A1-4DB9-88B5-B7E983AAFA1B}" type="slidenum">
              <a:rPr lang="en-US" sz="1200" smtClean="0">
                <a:solidFill>
                  <a:schemeClr val="bg1"/>
                </a:solidFill>
              </a:rPr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7641"/>
            <a:ext cx="10960100" cy="994082"/>
          </a:xfrm>
        </p:spPr>
        <p:txBody>
          <a:bodyPr>
            <a:normAutofit/>
          </a:bodyPr>
          <a:lstStyle/>
          <a:p>
            <a:r>
              <a:rPr lang="en-US" dirty="0" smtClean="0"/>
              <a:t>Where will we go next?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64922" y="6453036"/>
            <a:ext cx="57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6EC370D-9BDD-43CB-B8A5-DFFE63FBC54D}" type="slidenum">
              <a:rPr lang="en-US" sz="1200" smtClean="0">
                <a:solidFill>
                  <a:schemeClr val="bg1"/>
                </a:solidFill>
              </a:rPr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3911" y="1506159"/>
            <a:ext cx="12008089" cy="4543459"/>
            <a:chOff x="183911" y="1506159"/>
            <a:chExt cx="12008089" cy="45434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487" y="1506159"/>
              <a:ext cx="3615100" cy="19791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42" y="3694044"/>
              <a:ext cx="3140765" cy="23555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091" y="3829878"/>
              <a:ext cx="3633907" cy="2219740"/>
            </a:xfrm>
            <a:prstGeom prst="rect">
              <a:avLst/>
            </a:prstGeom>
          </p:spPr>
        </p:pic>
        <p:sp>
          <p:nvSpPr>
            <p:cNvPr id="13" name="Content Placeholder 4"/>
            <p:cNvSpPr txBox="1">
              <a:spLocks/>
            </p:cNvSpPr>
            <p:nvPr/>
          </p:nvSpPr>
          <p:spPr>
            <a:xfrm>
              <a:off x="183911" y="2218082"/>
              <a:ext cx="2469931" cy="75017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C4486"/>
                </a:buClr>
                <a:buSzPct val="95000"/>
                <a:buFont typeface="Segoe UI" panose="020B0502040204020203" pitchFamily="34" charset="0"/>
                <a:buChar char="−"/>
                <a:defRPr sz="24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en-US" b="1" dirty="0" err="1" smtClean="0">
                  <a:solidFill>
                    <a:srgbClr val="002060"/>
                  </a:solidFill>
                  <a:latin typeface="+mj-lt"/>
                </a:rPr>
                <a:t>Hyperloop</a:t>
              </a:r>
              <a:endParaRPr lang="en-US" altLang="en-US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4" name="Content Placeholder 4"/>
            <p:cNvSpPr txBox="1">
              <a:spLocks/>
            </p:cNvSpPr>
            <p:nvPr/>
          </p:nvSpPr>
          <p:spPr>
            <a:xfrm>
              <a:off x="183911" y="4737652"/>
              <a:ext cx="2469931" cy="75017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C4486"/>
                </a:buClr>
                <a:buSzPct val="95000"/>
                <a:buFont typeface="Segoe UI" panose="020B0502040204020203" pitchFamily="34" charset="0"/>
                <a:buChar char="−"/>
                <a:defRPr sz="24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+mj-lt"/>
                </a:rPr>
                <a:t>Flying Cars</a:t>
              </a:r>
              <a:endParaRPr lang="en-US" altLang="en-US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5" name="Content Placeholder 4"/>
            <p:cNvSpPr txBox="1">
              <a:spLocks/>
            </p:cNvSpPr>
            <p:nvPr/>
          </p:nvSpPr>
          <p:spPr>
            <a:xfrm>
              <a:off x="9722069" y="2223051"/>
              <a:ext cx="2469931" cy="75017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C4486"/>
                </a:buClr>
                <a:buSzPct val="95000"/>
                <a:buFont typeface="Segoe UI" panose="020B0502040204020203" pitchFamily="34" charset="0"/>
                <a:buChar char="−"/>
                <a:defRPr sz="24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+mj-lt"/>
                </a:rPr>
                <a:t>Space Elevator</a:t>
              </a:r>
              <a:endParaRPr lang="en-US" altLang="en-US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6" name="Content Placeholder 4"/>
            <p:cNvSpPr txBox="1">
              <a:spLocks/>
            </p:cNvSpPr>
            <p:nvPr/>
          </p:nvSpPr>
          <p:spPr>
            <a:xfrm>
              <a:off x="9631587" y="4737652"/>
              <a:ext cx="2469931" cy="75017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C4486"/>
                </a:buClr>
                <a:buSzPct val="95000"/>
                <a:buFont typeface="Segoe UI" panose="020B0502040204020203" pitchFamily="34" charset="0"/>
                <a:buChar char="−"/>
                <a:defRPr sz="24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448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+mj-lt"/>
                </a:rPr>
                <a:t>Transit Innovation</a:t>
              </a:r>
              <a:endParaRPr lang="en-US" altLang="en-US" b="1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18" name="Picture 2" descr="Image result for hyperloop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842" y="1521869"/>
              <a:ext cx="3140765" cy="1963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712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42AD-1083-4040-A350-B262F26E2DDE}" type="slidenum">
              <a:rPr lang="en-GB" smtClean="0"/>
              <a:t>4</a:t>
            </a:fld>
            <a:endParaRPr lang="en-GB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-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10"/>
          <a:stretch/>
        </p:blipFill>
        <p:spPr>
          <a:xfrm>
            <a:off x="143339" y="1412776"/>
            <a:ext cx="11809312" cy="381006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84798" y="5275945"/>
            <a:ext cx="38750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>
                <a:solidFill>
                  <a:srgbClr val="394A58"/>
                </a:solidFill>
              </a:rPr>
              <a:t>Connected and </a:t>
            </a:r>
          </a:p>
          <a:p>
            <a:pPr algn="ctr"/>
            <a:r>
              <a:rPr lang="en-GB" b="1" dirty="0">
                <a:solidFill>
                  <a:srgbClr val="394A58"/>
                </a:solidFill>
              </a:rPr>
              <a:t>Autonomous Vehicles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159823" y="5362058"/>
            <a:ext cx="213712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1" dirty="0">
                <a:solidFill>
                  <a:srgbClr val="394A58"/>
                </a:solidFill>
              </a:rPr>
              <a:t>New Transportation </a:t>
            </a:r>
            <a:br>
              <a:rPr lang="en-GB" b="1" dirty="0">
                <a:solidFill>
                  <a:srgbClr val="394A58"/>
                </a:solidFill>
              </a:rPr>
            </a:br>
            <a:r>
              <a:rPr lang="en-GB" b="1" dirty="0">
                <a:solidFill>
                  <a:srgbClr val="394A58"/>
                </a:solidFill>
              </a:rPr>
              <a:t>Platforms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602030" y="5414443"/>
            <a:ext cx="133761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b="1" dirty="0">
                <a:solidFill>
                  <a:srgbClr val="394A58"/>
                </a:solidFill>
              </a:rPr>
              <a:t>Electric Cars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172631" y="2859395"/>
            <a:ext cx="240237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rgbClr val="394A58"/>
                </a:solidFill>
              </a:rPr>
              <a:t>Multimodal Choices</a:t>
            </a:r>
            <a:endParaRPr lang="en-GB" b="1" dirty="0">
              <a:solidFill>
                <a:srgbClr val="394A58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365736" y="1828995"/>
            <a:ext cx="231409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rgbClr val="394A58"/>
                </a:solidFill>
              </a:rPr>
              <a:t>Big Data Management</a:t>
            </a:r>
            <a:endParaRPr lang="en-GB" b="1" dirty="0">
              <a:solidFill>
                <a:srgbClr val="394A58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64743" y="1501357"/>
            <a:ext cx="366978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1" dirty="0">
                <a:solidFill>
                  <a:srgbClr val="394A58"/>
                </a:solidFill>
              </a:rPr>
              <a:t>New Demands </a:t>
            </a:r>
            <a:br>
              <a:rPr lang="en-GB" b="1" dirty="0">
                <a:solidFill>
                  <a:srgbClr val="394A58"/>
                </a:solidFill>
              </a:rPr>
            </a:br>
            <a:r>
              <a:rPr lang="en-GB" b="1" dirty="0">
                <a:solidFill>
                  <a:srgbClr val="394A58"/>
                </a:solidFill>
              </a:rPr>
              <a:t>on physical and digital infrastructure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295442" y="5277836"/>
            <a:ext cx="1662670" cy="923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>
                <a:solidFill>
                  <a:srgbClr val="394A58"/>
                </a:solidFill>
              </a:rPr>
              <a:t>New Supply Chains and Skills Base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982200" y="5362058"/>
            <a:ext cx="1759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>
                <a:solidFill>
                  <a:srgbClr val="394A58"/>
                </a:solidFill>
              </a:rPr>
              <a:t>Mobility as a Service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486367" y="1551996"/>
            <a:ext cx="2088639" cy="923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>
                <a:solidFill>
                  <a:srgbClr val="394A58"/>
                </a:solidFill>
              </a:rPr>
              <a:t>Intelligent </a:t>
            </a:r>
            <a:br>
              <a:rPr lang="en-GB" b="1" dirty="0">
                <a:solidFill>
                  <a:srgbClr val="394A58"/>
                </a:solidFill>
              </a:rPr>
            </a:br>
            <a:r>
              <a:rPr lang="en-GB" b="1" dirty="0">
                <a:solidFill>
                  <a:srgbClr val="394A58"/>
                </a:solidFill>
              </a:rPr>
              <a:t>Transportation Networks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194937" y="2622936"/>
            <a:ext cx="17631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b="1" dirty="0" smtClean="0">
                <a:solidFill>
                  <a:srgbClr val="394A58"/>
                </a:solidFill>
              </a:rPr>
              <a:t>Enhanced Safety</a:t>
            </a:r>
            <a:endParaRPr lang="en-GB" sz="2800" b="1" dirty="0">
              <a:solidFill>
                <a:srgbClr val="394A58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3339" y="2674730"/>
            <a:ext cx="33801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rgbClr val="394A58"/>
                </a:solidFill>
              </a:rPr>
              <a:t>Better Mobility and Connectivity</a:t>
            </a:r>
            <a:endParaRPr lang="en-GB" b="1" dirty="0">
              <a:solidFill>
                <a:srgbClr val="394A58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0400" y="47641"/>
            <a:ext cx="10960100" cy="99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connected, digital world with smarter streets.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Trends (5-County District)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64922" y="6453036"/>
            <a:ext cx="57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05265E9-5347-4646-848F-B30FD0AF49B1}" type="slidenum">
              <a:rPr lang="en-US" sz="1200" smtClean="0">
                <a:solidFill>
                  <a:schemeClr val="bg1"/>
                </a:solidFill>
              </a:rPr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1298992"/>
            <a:ext cx="11932061" cy="4839308"/>
            <a:chOff x="0" y="1298992"/>
            <a:chExt cx="11932061" cy="4839308"/>
          </a:xfrm>
        </p:grpSpPr>
        <p:pic>
          <p:nvPicPr>
            <p:cNvPr id="22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9" t="7995" b="73109"/>
            <a:stretch/>
          </p:blipFill>
          <p:spPr>
            <a:xfrm>
              <a:off x="4772801" y="1321953"/>
              <a:ext cx="2363136" cy="2460208"/>
            </a:xfrm>
            <a:prstGeom prst="rect">
              <a:avLst/>
            </a:prstGeom>
          </p:spPr>
        </p:pic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8" t="7995" r="33225" b="73109"/>
            <a:stretch/>
          </p:blipFill>
          <p:spPr>
            <a:xfrm>
              <a:off x="2383741" y="1298992"/>
              <a:ext cx="2411896" cy="2460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8" t="94413" r="33329"/>
            <a:stretch/>
          </p:blipFill>
          <p:spPr>
            <a:xfrm>
              <a:off x="10597782" y="5681425"/>
              <a:ext cx="1334279" cy="398916"/>
            </a:xfrm>
            <a:prstGeom prst="rect">
              <a:avLst/>
            </a:prstGeom>
          </p:spPr>
        </p:pic>
        <p:pic>
          <p:nvPicPr>
            <p:cNvPr id="7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0" t="46828" r="18066" b="36499"/>
            <a:stretch/>
          </p:blipFill>
          <p:spPr>
            <a:xfrm>
              <a:off x="7135937" y="2625758"/>
              <a:ext cx="4757531" cy="1927775"/>
            </a:xfrm>
            <a:prstGeom prst="rect">
              <a:avLst/>
            </a:prstGeom>
          </p:spPr>
        </p:pic>
        <p:pic>
          <p:nvPicPr>
            <p:cNvPr id="8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12" r="31255" b="53491"/>
            <a:stretch/>
          </p:blipFill>
          <p:spPr>
            <a:xfrm>
              <a:off x="1535518" y="3782161"/>
              <a:ext cx="4958711" cy="2356139"/>
            </a:xfrm>
            <a:prstGeom prst="rect">
              <a:avLst/>
            </a:prstGeom>
          </p:spPr>
        </p:pic>
        <p:pic>
          <p:nvPicPr>
            <p:cNvPr id="9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5" r="68767" b="73109"/>
            <a:stretch/>
          </p:blipFill>
          <p:spPr>
            <a:xfrm>
              <a:off x="0" y="1298992"/>
              <a:ext cx="2252870" cy="2460208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1825002" y="1332402"/>
              <a:ext cx="0" cy="495870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25002" y="1580337"/>
              <a:ext cx="75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30%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126574" y="1321953"/>
              <a:ext cx="0" cy="495870"/>
            </a:xfrm>
            <a:prstGeom prst="straightConnector1">
              <a:avLst/>
            </a:prstGeom>
            <a:ln w="603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126574" y="1569888"/>
              <a:ext cx="75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35%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586409" y="3782161"/>
              <a:ext cx="0" cy="495870"/>
            </a:xfrm>
            <a:prstGeom prst="straightConnector1">
              <a:avLst/>
            </a:prstGeom>
            <a:ln w="60325">
              <a:solidFill>
                <a:srgbClr val="008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586409" y="4030096"/>
              <a:ext cx="75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48%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960589" y="3829475"/>
              <a:ext cx="0" cy="495870"/>
            </a:xfrm>
            <a:prstGeom prst="straightConnector1">
              <a:avLst/>
            </a:prstGeom>
            <a:ln w="60325">
              <a:solidFill>
                <a:srgbClr val="7030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960589" y="4077410"/>
              <a:ext cx="75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76%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6803284" y="1393920"/>
              <a:ext cx="0" cy="495870"/>
            </a:xfrm>
            <a:prstGeom prst="straightConnector1">
              <a:avLst/>
            </a:prstGeom>
            <a:ln w="60325">
              <a:solidFill>
                <a:srgbClr val="008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803284" y="1641855"/>
              <a:ext cx="75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25%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39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264922" y="6453036"/>
            <a:ext cx="57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7" b="12359"/>
          <a:stretch/>
        </p:blipFill>
        <p:spPr>
          <a:xfrm>
            <a:off x="6196123" y="1894877"/>
            <a:ext cx="2513483" cy="28845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22437" t="12020" r="36958" b="4189"/>
          <a:stretch/>
        </p:blipFill>
        <p:spPr>
          <a:xfrm>
            <a:off x="150608" y="1894876"/>
            <a:ext cx="2291036" cy="29548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26781" t="20277" r="28474" b="10000"/>
          <a:stretch/>
        </p:blipFill>
        <p:spPr>
          <a:xfrm>
            <a:off x="2731124" y="1894878"/>
            <a:ext cx="3034079" cy="2954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FDOT Statewide Initiatives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50608" y="4849707"/>
            <a:ext cx="2469931" cy="750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Transportation Systems Management and Operations (TSM&amp;O)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307715" y="5006358"/>
            <a:ext cx="2290297" cy="436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err="1" smtClean="0">
                <a:solidFill>
                  <a:srgbClr val="002060"/>
                </a:solidFill>
                <a:latin typeface="+mj-lt"/>
              </a:rPr>
              <a:t>SunTrax</a:t>
            </a: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                AV/CV Test Track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172074" y="5083821"/>
            <a:ext cx="2364516" cy="2819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Connected Vehicle (CV) Initiative 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9165814" y="5163012"/>
            <a:ext cx="2770461" cy="436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6"/>
              </a:buClr>
              <a:buSzPct val="95000"/>
              <a:buFont typeface="Segoe UI" panose="020B0502040204020203" pitchFamily="34" charset="0"/>
              <a:buChar char="−"/>
              <a:defRPr sz="24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448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67" b="1" dirty="0" smtClean="0">
                <a:solidFill>
                  <a:srgbClr val="002060"/>
                </a:solidFill>
                <a:latin typeface="+mj-lt"/>
              </a:rPr>
              <a:t>Florida AV Summit</a:t>
            </a:r>
            <a:endParaRPr lang="en-US" altLang="en-US" sz="1867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82" y="1894876"/>
            <a:ext cx="2067148" cy="1047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92" y="2989355"/>
            <a:ext cx="2638906" cy="17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632"/>
          <a:stretch/>
        </p:blipFill>
        <p:spPr>
          <a:xfrm>
            <a:off x="6256431" y="2234006"/>
            <a:ext cx="5182484" cy="3802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7 Initiatives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63" y="1325030"/>
            <a:ext cx="10515600" cy="4683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MOBILITY INNOVATION AND TECHNOLOGY (MIT) TEAM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264922" y="6453036"/>
            <a:ext cx="57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22AD3D5-35DD-43F6-9D45-3FEDFBDAB62D}" type="slidenum">
              <a:rPr lang="en-US" sz="1200" smtClean="0">
                <a:solidFill>
                  <a:schemeClr val="bg1"/>
                </a:solidFill>
              </a:rPr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45811" y="1918987"/>
            <a:ext cx="4793275" cy="4183537"/>
            <a:chOff x="745811" y="1918987"/>
            <a:chExt cx="4793275" cy="4183537"/>
          </a:xfrm>
        </p:grpSpPr>
        <p:sp>
          <p:nvSpPr>
            <p:cNvPr id="14" name="Right Arrow 13"/>
            <p:cNvSpPr/>
            <p:nvPr/>
          </p:nvSpPr>
          <p:spPr>
            <a:xfrm>
              <a:off x="834563" y="3459863"/>
              <a:ext cx="4704523" cy="1229164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Where do we want to be tomorrow?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828836" y="4873360"/>
              <a:ext cx="4704523" cy="1229164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How are we going to get there?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3319795" y="3072773"/>
              <a:ext cx="264000" cy="63386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5667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6045" y="3246356"/>
              <a:ext cx="2592288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solidFill>
                    <a:srgbClr val="002060"/>
                  </a:solidFill>
                </a:rPr>
                <a:t>Visioning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5811" y="4699496"/>
              <a:ext cx="2592288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solidFill>
                    <a:srgbClr val="002060"/>
                  </a:solidFill>
                </a:rPr>
                <a:t>Roadmap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828836" y="2090384"/>
              <a:ext cx="4704523" cy="1229164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Where are we today?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8837" y="1918987"/>
              <a:ext cx="370299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solidFill>
                    <a:srgbClr val="002060"/>
                  </a:solidFill>
                </a:rPr>
                <a:t>State of the Practice</a:t>
              </a: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3338099" y="4473437"/>
              <a:ext cx="264000" cy="63386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5667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9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Deployments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49" y="5174657"/>
            <a:ext cx="1071715" cy="535858"/>
          </a:xfrm>
        </p:spPr>
      </p:pic>
      <p:sp>
        <p:nvSpPr>
          <p:cNvPr id="56" name="TextBox 55"/>
          <p:cNvSpPr txBox="1"/>
          <p:nvPr/>
        </p:nvSpPr>
        <p:spPr>
          <a:xfrm>
            <a:off x="10855946" y="6435220"/>
            <a:ext cx="8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3676BF1-44B1-40B2-AAD2-F59A76D66780}" type="slidenum">
              <a:rPr lang="en-US" sz="1200">
                <a:solidFill>
                  <a:schemeClr val="bg1"/>
                </a:solidFill>
              </a:rPr>
              <a:pPr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1" y="1769809"/>
            <a:ext cx="4454013" cy="3340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815" y="1810830"/>
            <a:ext cx="4874985" cy="32824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1970" y="1400477"/>
            <a:ext cx="549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Marion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Transitway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Autonomous Shuttle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8992" y="1400477"/>
            <a:ext cx="327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Downtowner Electric Shuttle</a:t>
            </a:r>
          </a:p>
        </p:txBody>
      </p:sp>
      <p:pic>
        <p:nvPicPr>
          <p:cNvPr id="19" name="Picture 10" descr="Image result for hillsborough county MPO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3819" y="5504049"/>
            <a:ext cx="1253057" cy="613437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59" y="5239921"/>
            <a:ext cx="1003529" cy="629766"/>
          </a:xfrm>
          <a:prstGeom prst="rect">
            <a:avLst/>
          </a:prstGeom>
        </p:spPr>
      </p:pic>
      <p:pic>
        <p:nvPicPr>
          <p:cNvPr id="22" name="Content Placeholder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08" y="5348334"/>
            <a:ext cx="1323925" cy="661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74" y="5450220"/>
            <a:ext cx="1877833" cy="458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0" y="5742182"/>
            <a:ext cx="1662773" cy="36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Projects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08" y="5658937"/>
            <a:ext cx="2032462" cy="5694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077" t="28408" r="41495" b="23206"/>
          <a:stretch/>
        </p:blipFill>
        <p:spPr>
          <a:xfrm>
            <a:off x="491339" y="1796143"/>
            <a:ext cx="4653280" cy="3383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443" t="6684" r="19222" b="9339"/>
          <a:stretch/>
        </p:blipFill>
        <p:spPr>
          <a:xfrm>
            <a:off x="6135540" y="1796754"/>
            <a:ext cx="5665703" cy="42934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22304" y="1373203"/>
            <a:ext cx="549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Downtown Tampa CV Pilot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0549" y="1422297"/>
            <a:ext cx="327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Hyperlink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Teslas</a:t>
            </a:r>
            <a:endParaRPr lang="en-US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31" y="5179871"/>
            <a:ext cx="1323925" cy="661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8" y="5281685"/>
            <a:ext cx="1877833" cy="458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89113" y="6436101"/>
            <a:ext cx="744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7496E23-DE10-427C-A059-915A599B2371}" type="slidenum">
              <a:rPr lang="en-US" sz="1400">
                <a:solidFill>
                  <a:schemeClr val="bg1"/>
                </a:solidFill>
              </a:rPr>
              <a:t>9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10028</TotalTime>
  <Words>315</Words>
  <Application>Microsoft Office PowerPoint</Application>
  <PresentationFormat>Widescreen</PresentationFormat>
  <Paragraphs>122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Office Theme</vt:lpstr>
      <vt:lpstr>Reimaging Transportation</vt:lpstr>
      <vt:lpstr>Where have we been?</vt:lpstr>
      <vt:lpstr>Where will we go next?</vt:lpstr>
      <vt:lpstr>PowerPoint Presentation</vt:lpstr>
      <vt:lpstr>Local Trends (5-County District)</vt:lpstr>
      <vt:lpstr>FDOT Statewide Initiatives</vt:lpstr>
      <vt:lpstr>District 7 Initiatives </vt:lpstr>
      <vt:lpstr>Early Deployments</vt:lpstr>
      <vt:lpstr>Pilot Projects</vt:lpstr>
      <vt:lpstr>Early Deployments</vt:lpstr>
      <vt:lpstr>Research</vt:lpstr>
      <vt:lpstr>On the Horizon</vt:lpstr>
      <vt:lpstr>Hard Shoulder Running</vt:lpstr>
      <vt:lpstr>Adaptive Lane Controls</vt:lpstr>
      <vt:lpstr>Variable Speed Limits</vt:lpstr>
      <vt:lpstr>Adaptive Signal Controls</vt:lpstr>
      <vt:lpstr>Things to watch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Alice</dc:creator>
  <cp:lastModifiedBy>Caper, Sarah R</cp:lastModifiedBy>
  <cp:revision>102</cp:revision>
  <cp:lastPrinted>2017-09-26T16:54:10Z</cp:lastPrinted>
  <dcterms:created xsi:type="dcterms:W3CDTF">2017-09-10T20:00:40Z</dcterms:created>
  <dcterms:modified xsi:type="dcterms:W3CDTF">2017-09-28T20:31:57Z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