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9" r:id="rId2"/>
  </p:sldMasterIdLst>
  <p:notesMasterIdLst>
    <p:notesMasterId r:id="rId13"/>
  </p:notesMasterIdLst>
  <p:handoutMasterIdLst>
    <p:handoutMasterId r:id="rId14"/>
  </p:handoutMasterIdLst>
  <p:sldIdLst>
    <p:sldId id="444" r:id="rId3"/>
    <p:sldId id="446" r:id="rId4"/>
    <p:sldId id="447" r:id="rId5"/>
    <p:sldId id="411" r:id="rId6"/>
    <p:sldId id="449" r:id="rId7"/>
    <p:sldId id="448" r:id="rId8"/>
    <p:sldId id="452" r:id="rId9"/>
    <p:sldId id="450" r:id="rId10"/>
    <p:sldId id="451" r:id="rId11"/>
    <p:sldId id="442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dra Si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4F81BD"/>
    <a:srgbClr val="0A4938"/>
    <a:srgbClr val="4489AC"/>
    <a:srgbClr val="0D5B48"/>
    <a:srgbClr val="0F6528"/>
    <a:srgbClr val="0F653C"/>
    <a:srgbClr val="0E6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743" autoAdjust="0"/>
  </p:normalViewPr>
  <p:slideViewPr>
    <p:cSldViewPr snapToGrid="0" snapToObjects="1">
      <p:cViewPr varScale="1">
        <p:scale>
          <a:sx n="97" d="100"/>
          <a:sy n="97" d="100"/>
        </p:scale>
        <p:origin x="9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188B1-C898-4119-A3B4-F2639CAB74C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F364A-0A7E-41E3-9505-68C1AAD52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A7377-AFAA-4FA5-8266-D7517F71DCF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B8-D75A-4E30-8AC7-0AD3C3DBD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733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067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UTR_ppt_bkg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4" y="1"/>
            <a:ext cx="12223751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-4233" y="6361114"/>
            <a:ext cx="1219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C4BD97"/>
                </a:solidFill>
              </a:rPr>
              <a:t>Center for Urban Transportation Research | University of South Florida</a:t>
            </a:r>
          </a:p>
        </p:txBody>
      </p:sp>
      <p:pic>
        <p:nvPicPr>
          <p:cNvPr id="4" name="Picture 8" descr="CUTR_mark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85" y="1062038"/>
            <a:ext cx="484716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usf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534" y="6182519"/>
            <a:ext cx="886884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white_transpar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88089"/>
            <a:ext cx="65616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39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733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067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7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172" y="4406901"/>
            <a:ext cx="101901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6172" y="2906713"/>
            <a:ext cx="101901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56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67" y="274638"/>
            <a:ext cx="1054946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2933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0933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274638"/>
            <a:ext cx="1054946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293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67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67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274638"/>
            <a:ext cx="105494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67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2934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40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3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95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71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172" y="4406901"/>
            <a:ext cx="101901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6172" y="2906713"/>
            <a:ext cx="101901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73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67" y="274638"/>
            <a:ext cx="1054946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2933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0933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274638"/>
            <a:ext cx="1054946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293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67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67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274638"/>
            <a:ext cx="105494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67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2934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39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3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39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25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5400000">
            <a:off x="-2465916" y="3371850"/>
            <a:ext cx="6858000" cy="114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-2976033" y="2976034"/>
            <a:ext cx="6858000" cy="905933"/>
          </a:xfrm>
          <a:prstGeom prst="rect">
            <a:avLst/>
          </a:prstGeom>
          <a:solidFill>
            <a:srgbClr val="0A49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A4938"/>
              </a:solidFill>
            </a:endParaRPr>
          </a:p>
        </p:txBody>
      </p:sp>
      <p:sp>
        <p:nvSpPr>
          <p:cNvPr id="2052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1147234" y="274638"/>
            <a:ext cx="104351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147234" y="1600201"/>
            <a:ext cx="104351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Picture 10" descr="white_transparent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6288089"/>
            <a:ext cx="65616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013018" y="6465889"/>
            <a:ext cx="106891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DD9E29-BF78-9B4D-B63B-708C12EF9E67}" type="slidenum">
              <a:rPr lang="en-US" sz="1000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709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000" b="1" kern="1200">
          <a:solidFill>
            <a:srgbClr val="0D5B48"/>
          </a:solidFill>
          <a:latin typeface="Verdana"/>
          <a:ea typeface="ＭＳ Ｐゴシック" charset="0"/>
          <a:cs typeface="Verdana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0D5B48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7096" y="274638"/>
            <a:ext cx="10435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097" y="1600201"/>
            <a:ext cx="104353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012129" y="6465946"/>
            <a:ext cx="1070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9D6905-FF9A-484F-9A08-56196603D6BF}" type="slidenum">
              <a:rPr lang="en-US" sz="100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1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5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lang="en-US" sz="3000" b="1" i="0" kern="1200" dirty="0">
          <a:solidFill>
            <a:srgbClr val="0D5B48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essaro@cutr.usf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6&amp;v=P0cH9WIQwt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ubtitle 2"/>
          <p:cNvSpPr>
            <a:spLocks noGrp="1"/>
          </p:cNvSpPr>
          <p:nvPr>
            <p:ph type="subTitle" idx="4294967295"/>
          </p:nvPr>
        </p:nvSpPr>
        <p:spPr>
          <a:xfrm>
            <a:off x="3247697" y="4383718"/>
            <a:ext cx="8731867" cy="1410676"/>
          </a:xfrm>
        </p:spPr>
        <p:txBody>
          <a:bodyPr/>
          <a:lstStyle/>
          <a:p>
            <a:pPr algn="r">
              <a:spcBef>
                <a:spcPct val="0"/>
              </a:spcBef>
              <a:buNone/>
            </a:pPr>
            <a:r>
              <a:rPr lang="en-US" sz="2800" dirty="0">
                <a:solidFill>
                  <a:srgbClr val="0F6528"/>
                </a:solidFill>
                <a:latin typeface="Calibri" charset="0"/>
                <a:cs typeface="Wingdings" charset="0"/>
              </a:rPr>
              <a:t>Assessing the Applications of a Light, Autonomous Vehicle on the USF Tampa </a:t>
            </a:r>
            <a:r>
              <a:rPr lang="en-US" sz="2800" dirty="0" smtClean="0">
                <a:solidFill>
                  <a:srgbClr val="0F6528"/>
                </a:solidFill>
                <a:latin typeface="Calibri" charset="0"/>
                <a:cs typeface="Wingdings" charset="0"/>
              </a:rPr>
              <a:t>Campus</a:t>
            </a:r>
          </a:p>
          <a:p>
            <a:pPr algn="r">
              <a:spcBef>
                <a:spcPct val="0"/>
              </a:spcBef>
              <a:buNone/>
            </a:pPr>
            <a:endParaRPr lang="en-US" sz="2800" dirty="0" smtClean="0">
              <a:solidFill>
                <a:srgbClr val="0F6528"/>
              </a:solidFill>
              <a:latin typeface="Calibri" charset="0"/>
              <a:cs typeface="Wingdings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F6528"/>
                </a:solidFill>
                <a:latin typeface="Calibri" charset="0"/>
                <a:cs typeface="Wingdings" charset="0"/>
              </a:rPr>
              <a:t>Forward Pinellas Technology Forum, Sept. 28, 2017</a:t>
            </a:r>
          </a:p>
        </p:txBody>
      </p:sp>
    </p:spTree>
    <p:extLst>
      <p:ext uri="{BB962C8B-B14F-4D97-AF65-F5344CB8AC3E}">
        <p14:creationId xmlns:p14="http://schemas.microsoft.com/office/powerpoint/2010/main" val="41528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098" y="1600201"/>
            <a:ext cx="48910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Brian Pessaro</a:t>
            </a:r>
          </a:p>
          <a:p>
            <a:pPr marL="0" indent="0">
              <a:buNone/>
            </a:pPr>
            <a:r>
              <a:rPr lang="en-US" dirty="0" smtClean="0"/>
              <a:t>Senior Research Associate</a:t>
            </a:r>
          </a:p>
          <a:p>
            <a:pPr marL="0" indent="0">
              <a:buNone/>
            </a:pPr>
            <a:r>
              <a:rPr lang="en-US" dirty="0" smtClean="0"/>
              <a:t>CUTR</a:t>
            </a:r>
          </a:p>
          <a:p>
            <a:pPr marL="0" indent="0">
              <a:buNone/>
            </a:pPr>
            <a:r>
              <a:rPr lang="en-US" dirty="0" smtClean="0"/>
              <a:t>University of South Florida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pessaro@cutr.usf.edu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(813) 974-5113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234" y="274638"/>
            <a:ext cx="10435167" cy="1143000"/>
          </a:xfrm>
        </p:spPr>
        <p:txBody>
          <a:bodyPr/>
          <a:lstStyle/>
          <a:p>
            <a:r>
              <a:rPr lang="en-US" dirty="0" smtClean="0"/>
              <a:t>University of Michigan Driverless Shuttle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5" y="1633414"/>
            <a:ext cx="6475685" cy="4403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085" y="6110296"/>
            <a:ext cx="691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www.youtube.com/watch?time_continue=46&amp;v=P0cH9WIQwt8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234" y="274638"/>
            <a:ext cx="10435167" cy="1143000"/>
          </a:xfrm>
        </p:spPr>
        <p:txBody>
          <a:bodyPr/>
          <a:lstStyle/>
          <a:p>
            <a:r>
              <a:rPr lang="en-US" dirty="0" smtClean="0"/>
              <a:t>University of Michigan Driverless Shuttle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4" y="1943313"/>
            <a:ext cx="4291869" cy="291847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8139" y="1820925"/>
            <a:ext cx="5854262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Service starts this fall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2, 15-passenger electric shuttles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2-mile route on U-M roads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Shuttles made by French firm NAVYA</a:t>
            </a:r>
          </a:p>
        </p:txBody>
      </p:sp>
    </p:spTree>
    <p:extLst>
      <p:ext uri="{BB962C8B-B14F-4D97-AF65-F5344CB8AC3E}">
        <p14:creationId xmlns:p14="http://schemas.microsoft.com/office/powerpoint/2010/main" val="1709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35" y="1439942"/>
            <a:ext cx="10435166" cy="452596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Identify areas of USF campus that could be served by a driverless shuttle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Identify legal and insurance restrictions to operating a driverless shuttle on campus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Identify 2 to 3 service options</a:t>
            </a:r>
          </a:p>
        </p:txBody>
      </p:sp>
    </p:spTree>
    <p:extLst>
      <p:ext uri="{BB962C8B-B14F-4D97-AF65-F5344CB8AC3E}">
        <p14:creationId xmlns:p14="http://schemas.microsoft.com/office/powerpoint/2010/main" val="3873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266023" y="3948935"/>
            <a:ext cx="10163975" cy="821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35" y="1439942"/>
            <a:ext cx="10435166" cy="452596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Identify areas of USF campus that could be served by a driverless shuttle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74" y="2988815"/>
            <a:ext cx="2160056" cy="1920240"/>
          </a:xfrm>
          <a:prstGeom prst="ellipse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92" y="2988815"/>
            <a:ext cx="2157984" cy="1920240"/>
          </a:xfrm>
          <a:prstGeom prst="ellipse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0" y="2988815"/>
            <a:ext cx="2157984" cy="1920240"/>
          </a:xfrm>
          <a:prstGeom prst="ellipse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28" y="2988815"/>
            <a:ext cx="2157984" cy="192024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9381" y="5042339"/>
            <a:ext cx="1529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Marshall </a:t>
            </a:r>
          </a:p>
          <a:p>
            <a:pPr algn="ctr"/>
            <a:r>
              <a:rPr lang="en-US" sz="2800" dirty="0" smtClean="0"/>
              <a:t>Center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14859" y="5042339"/>
            <a:ext cx="1158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Rec</a:t>
            </a:r>
          </a:p>
          <a:p>
            <a:pPr algn="ctr"/>
            <a:r>
              <a:rPr lang="en-US" sz="2800" dirty="0" smtClean="0"/>
              <a:t>Center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0849" y="5257782"/>
            <a:ext cx="118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Library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529145" y="5257782"/>
            <a:ext cx="168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Sun Dome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2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35" y="1439942"/>
            <a:ext cx="10435166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Use existing data sources to understand student travel patterns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9" y="3804495"/>
            <a:ext cx="4337241" cy="2529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16" y="2534114"/>
            <a:ext cx="3007272" cy="1139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51" y="2295724"/>
            <a:ext cx="57340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35" y="1439942"/>
            <a:ext cx="10435166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Use existing data sources to understand student travel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4"/>
          <a:stretch/>
        </p:blipFill>
        <p:spPr>
          <a:xfrm>
            <a:off x="6778703" y="2352300"/>
            <a:ext cx="3815255" cy="3881983"/>
          </a:xfrm>
          <a:prstGeom prst="rect">
            <a:avLst/>
          </a:prstGeom>
        </p:spPr>
      </p:pic>
      <p:pic>
        <p:nvPicPr>
          <p:cNvPr id="1026" name="Picture 2" descr="https://www.newnorthalliance.com/wp-content/uploads/2011/08/Promo0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68" y="3144306"/>
            <a:ext cx="5170438" cy="22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35" y="1439942"/>
            <a:ext cx="10435166" cy="452596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dirty="0" smtClean="0"/>
              <a:t>Identify legal and insurance restrictions to operating a driverless shuttle on campus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Requiring an attendant to be on-board for safety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Restricting the max allowable speed </a:t>
            </a:r>
          </a:p>
        </p:txBody>
      </p:sp>
    </p:spTree>
    <p:extLst>
      <p:ext uri="{BB962C8B-B14F-4D97-AF65-F5344CB8AC3E}">
        <p14:creationId xmlns:p14="http://schemas.microsoft.com/office/powerpoint/2010/main" val="1944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35" y="1439942"/>
            <a:ext cx="10435166" cy="452596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/>
              <a:t>Identify 2 to 3 service options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Campus circulator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Parking shuttle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First mile/last mile connector to </a:t>
            </a:r>
            <a:r>
              <a:rPr lang="en-US" dirty="0" err="1" smtClean="0"/>
              <a:t>BullRunner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On-Demand Evening Shuttle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Transportation for students with disabilities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Medical campus service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Special event shuttle</a:t>
            </a:r>
          </a:p>
        </p:txBody>
      </p:sp>
    </p:spTree>
    <p:extLst>
      <p:ext uri="{BB962C8B-B14F-4D97-AF65-F5344CB8AC3E}">
        <p14:creationId xmlns:p14="http://schemas.microsoft.com/office/powerpoint/2010/main" val="6554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8873</TotalTime>
  <Words>210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Verdana</vt:lpstr>
      <vt:lpstr>Wingdings</vt:lpstr>
      <vt:lpstr>Custom Design</vt:lpstr>
      <vt:lpstr>1_Custom Design</vt:lpstr>
      <vt:lpstr>PowerPoint Presentation</vt:lpstr>
      <vt:lpstr>University of Michigan Driverless Shuttle</vt:lpstr>
      <vt:lpstr>University of Michigan Driverless Shuttle</vt:lpstr>
      <vt:lpstr>Study Tasks</vt:lpstr>
      <vt:lpstr>Study Tasks</vt:lpstr>
      <vt:lpstr>Study Tasks</vt:lpstr>
      <vt:lpstr>Study Tasks</vt:lpstr>
      <vt:lpstr>Study Tasks</vt:lpstr>
      <vt:lpstr>Study Tasks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Teague</dc:creator>
  <cp:lastModifiedBy>Caper, Sarah R</cp:lastModifiedBy>
  <cp:revision>337</cp:revision>
  <cp:lastPrinted>2016-07-20T17:26:41Z</cp:lastPrinted>
  <dcterms:created xsi:type="dcterms:W3CDTF">2012-03-29T04:29:32Z</dcterms:created>
  <dcterms:modified xsi:type="dcterms:W3CDTF">2017-09-28T20:45:06Z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