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56" r:id="rId5"/>
    <p:sldId id="263" r:id="rId6"/>
    <p:sldId id="261" r:id="rId7"/>
    <p:sldId id="258" r:id="rId8"/>
    <p:sldId id="260" r:id="rId9"/>
    <p:sldId id="266" r:id="rId10"/>
    <p:sldId id="265" r:id="rId11"/>
    <p:sldId id="267" r:id="rId12"/>
    <p:sldId id="257" r:id="rId13"/>
    <p:sldId id="264" r:id="rId14"/>
    <p:sldId id="259"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Open Sans" panose="020B0604020202020204" charset="0"/>
      <p:regular r:id="rId22"/>
      <p:bold r:id="rId23"/>
      <p:italic r:id="rId24"/>
      <p:boldItalic r:id="rId25"/>
    </p:embeddedFont>
    <p:embeddedFont>
      <p:font typeface="Open Sans Light" panose="020B060402020202020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C5ED"/>
    <a:srgbClr val="67C9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2" autoAdjust="0"/>
    <p:restoredTop sz="84748" autoAdjust="0"/>
  </p:normalViewPr>
  <p:slideViewPr>
    <p:cSldViewPr snapToGrid="0">
      <p:cViewPr varScale="1">
        <p:scale>
          <a:sx n="88" d="100"/>
          <a:sy n="88" d="100"/>
        </p:scale>
        <p:origin x="462" y="90"/>
      </p:cViewPr>
      <p:guideLst/>
    </p:cSldViewPr>
  </p:slideViewPr>
  <p:notesTextViewPr>
    <p:cViewPr>
      <p:scale>
        <a:sx n="1" d="1"/>
        <a:sy n="1" d="1"/>
      </p:scale>
      <p:origin x="0" y="0"/>
    </p:cViewPr>
  </p:notesTextViewPr>
  <p:notesViewPr>
    <p:cSldViewPr snapToGrid="0">
      <p:cViewPr varScale="1">
        <p:scale>
          <a:sx n="97" d="100"/>
          <a:sy n="97" d="100"/>
        </p:scale>
        <p:origin x="353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4875FF-1372-4FA3-B891-A11C9657B4FD}" type="datetimeFigureOut">
              <a:rPr lang="en-US" smtClean="0"/>
              <a:t>9/28/2017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BD8293-F082-4FCA-849E-1516F1AC736D}" type="slidenum">
              <a:rPr lang="en-US" smtClean="0"/>
              <a:t>‹#›</a:t>
            </a:fld>
            <a:endParaRPr lang="en-US"/>
          </a:p>
        </p:txBody>
      </p:sp>
    </p:spTree>
    <p:extLst>
      <p:ext uri="{BB962C8B-B14F-4D97-AF65-F5344CB8AC3E}">
        <p14:creationId xmlns:p14="http://schemas.microsoft.com/office/powerpoint/2010/main" val="224044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59AC3-7D5D-47CC-B914-93766CAD8F58}" type="datetimeFigureOut">
              <a:rPr lang="en-US" smtClean="0"/>
              <a:t>9/28/2017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B16716-962E-4A39-83C7-907B411847EB}" type="slidenum">
              <a:rPr lang="en-US" smtClean="0"/>
              <a:t>‹#›</a:t>
            </a:fld>
            <a:endParaRPr lang="en-US"/>
          </a:p>
        </p:txBody>
      </p:sp>
    </p:spTree>
    <p:extLst>
      <p:ext uri="{BB962C8B-B14F-4D97-AF65-F5344CB8AC3E}">
        <p14:creationId xmlns:p14="http://schemas.microsoft.com/office/powerpoint/2010/main" val="2830877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49B16716-962E-4A39-83C7-907B411847EB}" type="slidenum">
              <a:rPr lang="en-US" smtClean="0"/>
              <a:t>1</a:t>
            </a:fld>
            <a:endParaRPr lang="en-US"/>
          </a:p>
        </p:txBody>
      </p:sp>
    </p:spTree>
    <p:extLst>
      <p:ext uri="{BB962C8B-B14F-4D97-AF65-F5344CB8AC3E}">
        <p14:creationId xmlns:p14="http://schemas.microsoft.com/office/powerpoint/2010/main" val="262065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16716-962E-4A39-83C7-907B411847EB}" type="slidenum">
              <a:rPr lang="en-US" smtClean="0"/>
              <a:t>11</a:t>
            </a:fld>
            <a:endParaRPr lang="en-US"/>
          </a:p>
        </p:txBody>
      </p:sp>
    </p:spTree>
    <p:extLst>
      <p:ext uri="{BB962C8B-B14F-4D97-AF65-F5344CB8AC3E}">
        <p14:creationId xmlns:p14="http://schemas.microsoft.com/office/powerpoint/2010/main" val="218417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p>
          <a:p>
            <a:endParaRPr lang="en-US" dirty="0"/>
          </a:p>
          <a:p>
            <a:r>
              <a:rPr lang="en-US" dirty="0"/>
              <a:t>*Emphasize the need for data to inform decision-making.</a:t>
            </a:r>
          </a:p>
          <a:p>
            <a:endParaRPr lang="en-US" dirty="0"/>
          </a:p>
        </p:txBody>
      </p:sp>
      <p:sp>
        <p:nvSpPr>
          <p:cNvPr id="4" name="Slide Number Placeholder 3"/>
          <p:cNvSpPr>
            <a:spLocks noGrp="1"/>
          </p:cNvSpPr>
          <p:nvPr>
            <p:ph type="sldNum" sz="quarter" idx="10"/>
          </p:nvPr>
        </p:nvSpPr>
        <p:spPr/>
        <p:txBody>
          <a:bodyPr/>
          <a:lstStyle/>
          <a:p>
            <a:fld id="{49B16716-962E-4A39-83C7-907B411847EB}" type="slidenum">
              <a:rPr lang="en-US" smtClean="0"/>
              <a:t>2</a:t>
            </a:fld>
            <a:endParaRPr lang="en-US"/>
          </a:p>
        </p:txBody>
      </p:sp>
    </p:spTree>
    <p:extLst>
      <p:ext uri="{BB962C8B-B14F-4D97-AF65-F5344CB8AC3E}">
        <p14:creationId xmlns:p14="http://schemas.microsoft.com/office/powerpoint/2010/main" val="1316266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Poorly managed datasets AND data which are unavailable to decision-makers generates productivity losses.</a:t>
            </a:r>
          </a:p>
          <a:p>
            <a:endParaRPr lang="en-US" dirty="0"/>
          </a:p>
          <a:p>
            <a:r>
              <a:rPr lang="en-US" dirty="0"/>
              <a:t>In transportation, this can translate to congestion and injuries/fatalities.</a:t>
            </a:r>
          </a:p>
          <a:p>
            <a:endParaRPr lang="en-US" dirty="0"/>
          </a:p>
        </p:txBody>
      </p:sp>
      <p:sp>
        <p:nvSpPr>
          <p:cNvPr id="4" name="Slide Number Placeholder 3"/>
          <p:cNvSpPr>
            <a:spLocks noGrp="1"/>
          </p:cNvSpPr>
          <p:nvPr>
            <p:ph type="sldNum" sz="quarter" idx="10"/>
          </p:nvPr>
        </p:nvSpPr>
        <p:spPr/>
        <p:txBody>
          <a:bodyPr/>
          <a:lstStyle/>
          <a:p>
            <a:fld id="{49B16716-962E-4A39-83C7-907B411847EB}" type="slidenum">
              <a:rPr lang="en-US" smtClean="0"/>
              <a:t>3</a:t>
            </a:fld>
            <a:endParaRPr lang="en-US"/>
          </a:p>
        </p:txBody>
      </p:sp>
    </p:spTree>
    <p:extLst>
      <p:ext uri="{BB962C8B-B14F-4D97-AF65-F5344CB8AC3E}">
        <p14:creationId xmlns:p14="http://schemas.microsoft.com/office/powerpoint/2010/main" val="380888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decision-making requires frictionless access to good data.</a:t>
            </a:r>
          </a:p>
        </p:txBody>
      </p:sp>
      <p:sp>
        <p:nvSpPr>
          <p:cNvPr id="4" name="Slide Number Placeholder 3"/>
          <p:cNvSpPr>
            <a:spLocks noGrp="1"/>
          </p:cNvSpPr>
          <p:nvPr>
            <p:ph type="sldNum" sz="quarter" idx="10"/>
          </p:nvPr>
        </p:nvSpPr>
        <p:spPr/>
        <p:txBody>
          <a:bodyPr/>
          <a:lstStyle/>
          <a:p>
            <a:fld id="{49B16716-962E-4A39-83C7-907B411847EB}" type="slidenum">
              <a:rPr lang="en-US" smtClean="0"/>
              <a:t>4</a:t>
            </a:fld>
            <a:endParaRPr lang="en-US"/>
          </a:p>
        </p:txBody>
      </p:sp>
    </p:spTree>
    <p:extLst>
      <p:ext uri="{BB962C8B-B14F-4D97-AF65-F5344CB8AC3E}">
        <p14:creationId xmlns:p14="http://schemas.microsoft.com/office/powerpoint/2010/main" val="97144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three MPOs nationwide to participate in the pilot study. Goal was to improve regional collaboration of transportation data collection and management. Plan is now finalized.</a:t>
            </a:r>
          </a:p>
          <a:p>
            <a:endParaRPr lang="en-US" dirty="0"/>
          </a:p>
          <a:p>
            <a:r>
              <a:rPr lang="en-US" dirty="0"/>
              <a:t>RBDWG was created to obtain buy-in from stakeholders around the region and establish business rules and processes for providing and accessing data.</a:t>
            </a:r>
          </a:p>
          <a:p>
            <a:endParaRPr lang="en-US" dirty="0"/>
          </a:p>
          <a:p>
            <a:r>
              <a:rPr lang="en-US" dirty="0"/>
              <a:t>The centerpiece of the plan is a shared portal/platform which will allow government, business, academic, and even general public users to upload and download transportation datasets.</a:t>
            </a:r>
          </a:p>
          <a:p>
            <a:endParaRPr lang="en-US" dirty="0"/>
          </a:p>
        </p:txBody>
      </p:sp>
      <p:sp>
        <p:nvSpPr>
          <p:cNvPr id="4" name="Slide Number Placeholder 3"/>
          <p:cNvSpPr>
            <a:spLocks noGrp="1"/>
          </p:cNvSpPr>
          <p:nvPr>
            <p:ph type="sldNum" sz="quarter" idx="10"/>
          </p:nvPr>
        </p:nvSpPr>
        <p:spPr/>
        <p:txBody>
          <a:bodyPr/>
          <a:lstStyle/>
          <a:p>
            <a:fld id="{49B16716-962E-4A39-83C7-907B411847EB}" type="slidenum">
              <a:rPr lang="en-US" smtClean="0"/>
              <a:t>5</a:t>
            </a:fld>
            <a:endParaRPr lang="en-US"/>
          </a:p>
        </p:txBody>
      </p:sp>
    </p:spTree>
    <p:extLst>
      <p:ext uri="{BB962C8B-B14F-4D97-AF65-F5344CB8AC3E}">
        <p14:creationId xmlns:p14="http://schemas.microsoft.com/office/powerpoint/2010/main" val="384636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16716-962E-4A39-83C7-907B411847EB}" type="slidenum">
              <a:rPr lang="en-US" smtClean="0"/>
              <a:t>6</a:t>
            </a:fld>
            <a:endParaRPr lang="en-US"/>
          </a:p>
        </p:txBody>
      </p:sp>
    </p:spTree>
    <p:extLst>
      <p:ext uri="{BB962C8B-B14F-4D97-AF65-F5344CB8AC3E}">
        <p14:creationId xmlns:p14="http://schemas.microsoft.com/office/powerpoint/2010/main" val="427099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Talking point: This data effort is part of acknowledging that </a:t>
            </a:r>
            <a:r>
              <a:rPr lang="en-US" sz="1200" b="1" kern="1200" dirty="0">
                <a:solidFill>
                  <a:schemeClr val="tx1"/>
                </a:solidFill>
                <a:effectLst/>
                <a:latin typeface="+mn-lt"/>
                <a:ea typeface="+mn-ea"/>
                <a:cs typeface="+mn-cs"/>
              </a:rPr>
              <a:t>we can’t build our way out of congestion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and we have to get smarter about how we use our limited resources.  Roads that are predictably congested don’t create as much hardship for commuters and shippers as roads that are congested to the point of having wildly unreliable travel times. </a:t>
            </a:r>
            <a:r>
              <a:rPr lang="en-US" sz="1200" kern="1200" dirty="0">
                <a:solidFill>
                  <a:schemeClr val="tx1"/>
                </a:solidFill>
                <a:effectLst/>
                <a:latin typeface="+mn-lt"/>
                <a:ea typeface="+mn-ea"/>
                <a:cs typeface="+mn-cs"/>
              </a:rPr>
              <a:t> Sharing the data that’s already being collected about speeds/travel times will help us focus limited dollars objectively.</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B16716-962E-4A39-83C7-907B411847EB}" type="slidenum">
              <a:rPr lang="en-US" smtClean="0"/>
              <a:t>7</a:t>
            </a:fld>
            <a:endParaRPr lang="en-US"/>
          </a:p>
        </p:txBody>
      </p:sp>
    </p:spTree>
    <p:extLst>
      <p:ext uri="{BB962C8B-B14F-4D97-AF65-F5344CB8AC3E}">
        <p14:creationId xmlns:p14="http://schemas.microsoft.com/office/powerpoint/2010/main" val="87814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16716-962E-4A39-83C7-907B411847EB}" type="slidenum">
              <a:rPr lang="en-US" smtClean="0"/>
              <a:t>9</a:t>
            </a:fld>
            <a:endParaRPr lang="en-US"/>
          </a:p>
        </p:txBody>
      </p:sp>
    </p:spTree>
    <p:extLst>
      <p:ext uri="{BB962C8B-B14F-4D97-AF65-F5344CB8AC3E}">
        <p14:creationId xmlns:p14="http://schemas.microsoft.com/office/powerpoint/2010/main" val="386583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B16716-962E-4A39-83C7-907B411847EB}" type="slidenum">
              <a:rPr lang="en-US" smtClean="0"/>
              <a:t>10</a:t>
            </a:fld>
            <a:endParaRPr lang="en-US"/>
          </a:p>
        </p:txBody>
      </p:sp>
    </p:spTree>
    <p:extLst>
      <p:ext uri="{BB962C8B-B14F-4D97-AF65-F5344CB8AC3E}">
        <p14:creationId xmlns:p14="http://schemas.microsoft.com/office/powerpoint/2010/main" val="949157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034746"/>
            <a:ext cx="9144000" cy="1861751"/>
          </a:xfrm>
        </p:spPr>
        <p:txBody>
          <a:bodyPr anchor="b">
            <a:normAutofit/>
          </a:bodyPr>
          <a:lstStyle>
            <a:lvl1pPr algn="ctr">
              <a:defRPr sz="44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4094204"/>
            <a:ext cx="9144000" cy="1163595"/>
          </a:xfrm>
        </p:spPr>
        <p:txBody>
          <a:bodyPr/>
          <a:lstStyle>
            <a:lvl1pPr marL="0" indent="0" algn="ctr">
              <a:buNone/>
              <a:defRPr sz="2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382527"/>
            <a:ext cx="4949804" cy="1399032"/>
          </a:xfrm>
          <a:prstGeom prst="rect">
            <a:avLst/>
          </a:prstGeom>
        </p:spPr>
      </p:pic>
    </p:spTree>
    <p:extLst>
      <p:ext uri="{BB962C8B-B14F-4D97-AF65-F5344CB8AC3E}">
        <p14:creationId xmlns:p14="http://schemas.microsoft.com/office/powerpoint/2010/main" val="3420949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823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2118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2118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64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970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2599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905720"/>
            <a:ext cx="10515600" cy="167129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54954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8337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8337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8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1213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1213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2065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261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018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639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5690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3189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6390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5690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9975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2">
              <a:lumMod val="75000"/>
            </a:schemeClr>
          </a:fgClr>
          <a:bgClr>
            <a:schemeClr val="bg1"/>
          </a:bgClr>
        </a:pattFill>
        <a:effectLst/>
      </p:bgPr>
    </p:bg>
    <p:spTree>
      <p:nvGrpSpPr>
        <p:cNvPr id="1" name=""/>
        <p:cNvGrpSpPr/>
        <p:nvPr/>
      </p:nvGrpSpPr>
      <p:grpSpPr>
        <a:xfrm>
          <a:off x="0" y="0"/>
          <a:ext cx="0" cy="0"/>
          <a:chOff x="0" y="0"/>
          <a:chExt cx="0" cy="0"/>
        </a:xfrm>
      </p:grpSpPr>
      <p:sp>
        <p:nvSpPr>
          <p:cNvPr id="10" name="Rectangle 9"/>
          <p:cNvSpPr/>
          <p:nvPr userDrawn="1"/>
        </p:nvSpPr>
        <p:spPr>
          <a:xfrm>
            <a:off x="0" y="5877493"/>
            <a:ext cx="12192000" cy="9805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5800558"/>
            <a:ext cx="12192000" cy="93411"/>
          </a:xfrm>
          <a:prstGeom prst="rect">
            <a:avLst/>
          </a:prstGeom>
          <a:solidFill>
            <a:srgbClr val="3EC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375652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p:cNvSpPr txBox="1"/>
          <p:nvPr userDrawn="1"/>
        </p:nvSpPr>
        <p:spPr>
          <a:xfrm>
            <a:off x="4374292" y="6203090"/>
            <a:ext cx="3443416"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 l a n h i l l s b o r o u g h . o r g  </a:t>
            </a:r>
          </a:p>
        </p:txBody>
      </p:sp>
      <p:cxnSp>
        <p:nvCxnSpPr>
          <p:cNvPr id="17" name="Straight Connector 16"/>
          <p:cNvCxnSpPr/>
          <p:nvPr userDrawn="1"/>
        </p:nvCxnSpPr>
        <p:spPr>
          <a:xfrm>
            <a:off x="3224463" y="6394850"/>
            <a:ext cx="92402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a:xfrm>
            <a:off x="7988974" y="6386612"/>
            <a:ext cx="924025" cy="0"/>
          </a:xfrm>
          <a:prstGeom prst="line">
            <a:avLst/>
          </a:prstGeom>
          <a:ln>
            <a:solidFill>
              <a:schemeClr val="tx1">
                <a:lumMod val="50000"/>
                <a:lumOff val="50000"/>
              </a:schemeClr>
            </a:solidFill>
          </a:ln>
        </p:spPr>
        <p:style>
          <a:lnRef idx="1">
            <a:schemeClr val="accent3"/>
          </a:lnRef>
          <a:fillRef idx="0">
            <a:schemeClr val="accent3"/>
          </a:fillRef>
          <a:effectRef idx="0">
            <a:schemeClr val="accent3"/>
          </a:effectRef>
          <a:fontRef idx="minor">
            <a:schemeClr val="tx1"/>
          </a:fontRef>
        </p:style>
      </p:cxn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8200" y="5993657"/>
            <a:ext cx="464424" cy="767148"/>
          </a:xfrm>
          <a:prstGeom prst="rect">
            <a:avLst/>
          </a:prstGeom>
        </p:spPr>
      </p:pic>
    </p:spTree>
    <p:extLst>
      <p:ext uri="{BB962C8B-B14F-4D97-AF65-F5344CB8AC3E}">
        <p14:creationId xmlns:p14="http://schemas.microsoft.com/office/powerpoint/2010/main" val="285494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planhillsborough.org/fhwa-data-business-pla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planhillsborough.org/fhwa-data-business-plan/"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mailto:wongj@plancom.org"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a:t>Sharing Data</a:t>
            </a:r>
          </a:p>
        </p:txBody>
      </p:sp>
      <p:sp>
        <p:nvSpPr>
          <p:cNvPr id="3" name="Subtitle 2"/>
          <p:cNvSpPr>
            <a:spLocks noGrp="1"/>
          </p:cNvSpPr>
          <p:nvPr>
            <p:ph type="subTitle" idx="1"/>
          </p:nvPr>
        </p:nvSpPr>
        <p:spPr/>
        <p:txBody>
          <a:bodyPr>
            <a:normAutofit/>
          </a:bodyPr>
          <a:lstStyle/>
          <a:p>
            <a:r>
              <a:rPr lang="en-US" sz="2800" dirty="0"/>
              <a:t>The significance of two-way data exchange to support transportation planning and operations</a:t>
            </a:r>
          </a:p>
        </p:txBody>
      </p:sp>
    </p:spTree>
    <p:extLst>
      <p:ext uri="{BB962C8B-B14F-4D97-AF65-F5344CB8AC3E}">
        <p14:creationId xmlns:p14="http://schemas.microsoft.com/office/powerpoint/2010/main" val="61500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W160912_REDMAN_DATAFACTORY">
            <a:extLst>
              <a:ext uri="{FF2B5EF4-FFF2-40B4-BE49-F238E27FC236}">
                <a16:creationId xmlns="" xmlns:a16="http://schemas.microsoft.com/office/drawing/2014/main" id="{07520C2B-7727-4889-A990-744536E6C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891"/>
          <a:stretch/>
        </p:blipFill>
        <p:spPr bwMode="auto">
          <a:xfrm>
            <a:off x="1565807" y="1762126"/>
            <a:ext cx="9140706" cy="352425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A927DA25-FF1D-47FF-A0BB-B379221DB976}"/>
              </a:ext>
            </a:extLst>
          </p:cNvPr>
          <p:cNvSpPr txBox="1">
            <a:spLocks/>
          </p:cNvSpPr>
          <p:nvPr/>
        </p:nvSpPr>
        <p:spPr>
          <a:xfrm>
            <a:off x="876713" y="522191"/>
            <a:ext cx="10515600" cy="10970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sz="3200" dirty="0"/>
              <a:t>A 2016 study estimates that bad data costs the US $3.1 trillion of lost productivity annually</a:t>
            </a:r>
          </a:p>
        </p:txBody>
      </p:sp>
      <p:sp>
        <p:nvSpPr>
          <p:cNvPr id="2" name="TextBox 1">
            <a:extLst>
              <a:ext uri="{FF2B5EF4-FFF2-40B4-BE49-F238E27FC236}">
                <a16:creationId xmlns="" xmlns:a16="http://schemas.microsoft.com/office/drawing/2014/main" id="{A50CF931-B098-4BD1-90BE-D7ABB1A1A3D8}"/>
              </a:ext>
            </a:extLst>
          </p:cNvPr>
          <p:cNvSpPr txBox="1"/>
          <p:nvPr/>
        </p:nvSpPr>
        <p:spPr>
          <a:xfrm>
            <a:off x="3905216" y="5377933"/>
            <a:ext cx="4458593" cy="307777"/>
          </a:xfrm>
          <a:prstGeom prst="rect">
            <a:avLst/>
          </a:prstGeom>
          <a:noFill/>
        </p:spPr>
        <p:txBody>
          <a:bodyPr wrap="none" rtlCol="0">
            <a:spAutoFit/>
          </a:bodyPr>
          <a:lstStyle/>
          <a:p>
            <a:r>
              <a:rPr lang="en-US" sz="1400" dirty="0"/>
              <a:t>Credit: Thomas C Redman, 2016. Harvard Business Review.</a:t>
            </a:r>
          </a:p>
        </p:txBody>
      </p:sp>
    </p:spTree>
    <p:extLst>
      <p:ext uri="{BB962C8B-B14F-4D97-AF65-F5344CB8AC3E}">
        <p14:creationId xmlns:p14="http://schemas.microsoft.com/office/powerpoint/2010/main" val="2759302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A8338-36CF-4450-857E-878020054E16}"/>
              </a:ext>
            </a:extLst>
          </p:cNvPr>
          <p:cNvSpPr>
            <a:spLocks noGrp="1"/>
          </p:cNvSpPr>
          <p:nvPr>
            <p:ph type="title"/>
          </p:nvPr>
        </p:nvSpPr>
        <p:spPr>
          <a:xfrm>
            <a:off x="838200" y="141190"/>
            <a:ext cx="10515600" cy="1325563"/>
          </a:xfrm>
        </p:spPr>
        <p:txBody>
          <a:bodyPr/>
          <a:lstStyle/>
          <a:p>
            <a:pPr algn="ctr"/>
            <a:r>
              <a:rPr lang="en-US" dirty="0"/>
              <a:t>What is being done to improve </a:t>
            </a:r>
            <a:br>
              <a:rPr lang="en-US" dirty="0"/>
            </a:br>
            <a:r>
              <a:rPr lang="en-US" dirty="0"/>
              <a:t>data quality &amp; accessibility?</a:t>
            </a:r>
          </a:p>
        </p:txBody>
      </p:sp>
      <p:sp>
        <p:nvSpPr>
          <p:cNvPr id="3" name="Content Placeholder 2">
            <a:extLst>
              <a:ext uri="{FF2B5EF4-FFF2-40B4-BE49-F238E27FC236}">
                <a16:creationId xmlns="" xmlns:a16="http://schemas.microsoft.com/office/drawing/2014/main" id="{B9845102-CD3B-4E67-9652-5A5554D9F8DE}"/>
              </a:ext>
            </a:extLst>
          </p:cNvPr>
          <p:cNvSpPr>
            <a:spLocks noGrp="1"/>
          </p:cNvSpPr>
          <p:nvPr>
            <p:ph idx="1"/>
          </p:nvPr>
        </p:nvSpPr>
        <p:spPr>
          <a:xfrm>
            <a:off x="838200" y="1998126"/>
            <a:ext cx="10679545" cy="3756527"/>
          </a:xfrm>
        </p:spPr>
        <p:txBody>
          <a:bodyPr>
            <a:normAutofit/>
          </a:bodyPr>
          <a:lstStyle/>
          <a:p>
            <a:r>
              <a:rPr lang="en-US" sz="2800" b="1" dirty="0"/>
              <a:t>12-month FHWA pilot study to generate a data business plan</a:t>
            </a:r>
          </a:p>
          <a:p>
            <a:pPr lvl="1"/>
            <a:r>
              <a:rPr lang="en-US" sz="2400" dirty="0">
                <a:hlinkClick r:id="rId3"/>
              </a:rPr>
              <a:t>http://www.planhillsborough.org/fhwa-data-business-plan/</a:t>
            </a:r>
            <a:endParaRPr lang="en-US" sz="2400" dirty="0"/>
          </a:p>
          <a:p>
            <a:pPr marL="457200" lvl="1" indent="0">
              <a:buNone/>
            </a:pPr>
            <a:endParaRPr lang="en-US" sz="2400" dirty="0"/>
          </a:p>
          <a:p>
            <a:r>
              <a:rPr lang="en-US" sz="2800" b="1" dirty="0"/>
              <a:t>Regional Big Data Working Group</a:t>
            </a:r>
          </a:p>
          <a:p>
            <a:pPr lvl="1"/>
            <a:r>
              <a:rPr lang="en-US" sz="2400" dirty="0"/>
              <a:t>Next meeting: October 26, 2017 @ 2p; 601 E Kennedy Blvd, 18</a:t>
            </a:r>
            <a:r>
              <a:rPr lang="en-US" sz="2400" baseline="30000" dirty="0"/>
              <a:t>th</a:t>
            </a:r>
            <a:r>
              <a:rPr lang="en-US" sz="2400" dirty="0"/>
              <a:t> floor</a:t>
            </a:r>
          </a:p>
          <a:p>
            <a:pPr marL="457200" lvl="1" indent="0">
              <a:buNone/>
            </a:pPr>
            <a:endParaRPr lang="en-US" sz="2400" dirty="0"/>
          </a:p>
          <a:p>
            <a:r>
              <a:rPr lang="en-US" sz="2800" b="1" dirty="0"/>
              <a:t>Shared data portal for two-way data exchange…</a:t>
            </a:r>
          </a:p>
          <a:p>
            <a:pPr marL="0" indent="0">
              <a:buNone/>
            </a:pPr>
            <a:endParaRPr lang="en-US" sz="2800" dirty="0"/>
          </a:p>
        </p:txBody>
      </p:sp>
    </p:spTree>
    <p:extLst>
      <p:ext uri="{BB962C8B-B14F-4D97-AF65-F5344CB8AC3E}">
        <p14:creationId xmlns:p14="http://schemas.microsoft.com/office/powerpoint/2010/main" val="87321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A8338-36CF-4450-857E-878020054E16}"/>
              </a:ext>
            </a:extLst>
          </p:cNvPr>
          <p:cNvSpPr>
            <a:spLocks noGrp="1"/>
          </p:cNvSpPr>
          <p:nvPr>
            <p:ph type="title"/>
          </p:nvPr>
        </p:nvSpPr>
        <p:spPr>
          <a:xfrm>
            <a:off x="838200" y="141190"/>
            <a:ext cx="10515600" cy="1325563"/>
          </a:xfrm>
        </p:spPr>
        <p:txBody>
          <a:bodyPr/>
          <a:lstStyle/>
          <a:p>
            <a:pPr algn="ctr"/>
            <a:r>
              <a:rPr lang="en-US" dirty="0"/>
              <a:t>Why is it important to share data?</a:t>
            </a:r>
          </a:p>
        </p:txBody>
      </p:sp>
      <p:sp>
        <p:nvSpPr>
          <p:cNvPr id="3" name="Content Placeholder 2">
            <a:extLst>
              <a:ext uri="{FF2B5EF4-FFF2-40B4-BE49-F238E27FC236}">
                <a16:creationId xmlns="" xmlns:a16="http://schemas.microsoft.com/office/drawing/2014/main" id="{B9845102-CD3B-4E67-9652-5A5554D9F8DE}"/>
              </a:ext>
            </a:extLst>
          </p:cNvPr>
          <p:cNvSpPr>
            <a:spLocks noGrp="1"/>
          </p:cNvSpPr>
          <p:nvPr>
            <p:ph idx="1"/>
          </p:nvPr>
        </p:nvSpPr>
        <p:spPr>
          <a:xfrm>
            <a:off x="838200" y="1857601"/>
            <a:ext cx="10515600" cy="3756527"/>
          </a:xfrm>
        </p:spPr>
        <p:txBody>
          <a:bodyPr>
            <a:normAutofit lnSpcReduction="10000"/>
          </a:bodyPr>
          <a:lstStyle/>
          <a:p>
            <a:pPr marL="0" indent="0" algn="ctr">
              <a:spcAft>
                <a:spcPts val="600"/>
              </a:spcAft>
              <a:buNone/>
            </a:pPr>
            <a:r>
              <a:rPr lang="en-US" sz="2800" b="1" dirty="0"/>
              <a:t>Because effective decision-making processes must be informed by good data</a:t>
            </a:r>
          </a:p>
          <a:p>
            <a:pPr marL="0" indent="0" algn="ctr">
              <a:spcAft>
                <a:spcPts val="600"/>
              </a:spcAft>
              <a:buNone/>
            </a:pPr>
            <a:r>
              <a:rPr lang="en-US" sz="2800" dirty="0"/>
              <a:t>AND</a:t>
            </a:r>
          </a:p>
          <a:p>
            <a:pPr marL="0" indent="0" algn="ctr">
              <a:spcAft>
                <a:spcPts val="600"/>
              </a:spcAft>
              <a:buNone/>
            </a:pPr>
            <a:r>
              <a:rPr lang="en-US" sz="2800" b="1" dirty="0"/>
              <a:t>Thankfully, there are many, many datasets produced in the Tampa Bay Region</a:t>
            </a:r>
          </a:p>
          <a:p>
            <a:pPr marL="0" indent="0" algn="ctr">
              <a:spcAft>
                <a:spcPts val="600"/>
              </a:spcAft>
              <a:buNone/>
            </a:pPr>
            <a:r>
              <a:rPr lang="en-US" sz="2800" dirty="0"/>
              <a:t>BUT</a:t>
            </a:r>
          </a:p>
          <a:p>
            <a:pPr marL="0" indent="0" algn="ctr">
              <a:spcAft>
                <a:spcPts val="600"/>
              </a:spcAft>
              <a:buNone/>
            </a:pPr>
            <a:r>
              <a:rPr lang="en-US" sz="2800" b="1" dirty="0"/>
              <a:t>No single agency has access to all data necessary to make an informed decision</a:t>
            </a:r>
          </a:p>
          <a:p>
            <a:pPr marL="0" indent="0">
              <a:buNone/>
            </a:pPr>
            <a:endParaRPr lang="en-US" sz="2800" dirty="0"/>
          </a:p>
          <a:p>
            <a:endParaRPr lang="en-US" sz="2800" dirty="0"/>
          </a:p>
          <a:p>
            <a:endParaRPr lang="en-US" sz="2800" dirty="0"/>
          </a:p>
        </p:txBody>
      </p:sp>
    </p:spTree>
    <p:extLst>
      <p:ext uri="{BB962C8B-B14F-4D97-AF65-F5344CB8AC3E}">
        <p14:creationId xmlns:p14="http://schemas.microsoft.com/office/powerpoint/2010/main" val="1067172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autonomous car will use 4,000 GB of data/day">
            <a:extLst>
              <a:ext uri="{FF2B5EF4-FFF2-40B4-BE49-F238E27FC236}">
                <a16:creationId xmlns="" xmlns:a16="http://schemas.microsoft.com/office/drawing/2014/main" id="{6A84EEF0-682D-441F-9983-57194DCA6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491" y="323386"/>
            <a:ext cx="9392115" cy="528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163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7B964C4-DD87-4449-AA8E-D8EE6A2C1308}"/>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2243467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A8338-36CF-4450-857E-878020054E16}"/>
              </a:ext>
            </a:extLst>
          </p:cNvPr>
          <p:cNvSpPr>
            <a:spLocks noGrp="1"/>
          </p:cNvSpPr>
          <p:nvPr>
            <p:ph type="title"/>
          </p:nvPr>
        </p:nvSpPr>
        <p:spPr>
          <a:xfrm>
            <a:off x="9051532" y="323538"/>
            <a:ext cx="2997658" cy="1325563"/>
          </a:xfrm>
        </p:spPr>
        <p:txBody>
          <a:bodyPr>
            <a:normAutofit fontScale="90000"/>
          </a:bodyPr>
          <a:lstStyle/>
          <a:p>
            <a:pPr algn="ctr"/>
            <a:r>
              <a:rPr lang="en-US" dirty="0"/>
              <a:t>Shared data portal</a:t>
            </a:r>
            <a:endParaRPr lang="en-US" i="1" dirty="0"/>
          </a:p>
        </p:txBody>
      </p:sp>
      <p:pic>
        <p:nvPicPr>
          <p:cNvPr id="10" name="Picture 9">
            <a:extLst>
              <a:ext uri="{FF2B5EF4-FFF2-40B4-BE49-F238E27FC236}">
                <a16:creationId xmlns="" xmlns:a16="http://schemas.microsoft.com/office/drawing/2014/main" id="{8A244122-8DFA-45D8-A3A9-B7B33DC0BC65}"/>
              </a:ext>
            </a:extLst>
          </p:cNvPr>
          <p:cNvPicPr preferRelativeResize="0">
            <a:picLocks/>
          </p:cNvPicPr>
          <p:nvPr/>
        </p:nvPicPr>
        <p:blipFill rotWithShape="1">
          <a:blip r:embed="rId3"/>
          <a:srcRect l="56440" t="3985" r="27500" b="54228"/>
          <a:stretch/>
        </p:blipFill>
        <p:spPr>
          <a:xfrm>
            <a:off x="0" y="0"/>
            <a:ext cx="8936912" cy="6858000"/>
          </a:xfrm>
          <a:prstGeom prst="rect">
            <a:avLst/>
          </a:prstGeom>
          <a:ln w="38100">
            <a:solidFill>
              <a:schemeClr val="accent1"/>
            </a:solidFill>
          </a:ln>
        </p:spPr>
      </p:pic>
      <p:sp>
        <p:nvSpPr>
          <p:cNvPr id="12" name="Content Placeholder 2">
            <a:extLst>
              <a:ext uri="{FF2B5EF4-FFF2-40B4-BE49-F238E27FC236}">
                <a16:creationId xmlns="" xmlns:a16="http://schemas.microsoft.com/office/drawing/2014/main" id="{CAFC2AD7-ECB2-4A5C-8E88-A7AC2F11396A}"/>
              </a:ext>
            </a:extLst>
          </p:cNvPr>
          <p:cNvSpPr>
            <a:spLocks noGrp="1"/>
          </p:cNvSpPr>
          <p:nvPr>
            <p:ph idx="1"/>
          </p:nvPr>
        </p:nvSpPr>
        <p:spPr>
          <a:xfrm>
            <a:off x="9081414" y="2818644"/>
            <a:ext cx="2967776" cy="1678928"/>
          </a:xfrm>
        </p:spPr>
        <p:txBody>
          <a:bodyPr>
            <a:normAutofit/>
          </a:bodyPr>
          <a:lstStyle/>
          <a:p>
            <a:pPr marL="0" indent="0" algn="ctr">
              <a:buNone/>
            </a:pPr>
            <a:r>
              <a:rPr lang="en-US" sz="2800" b="1" dirty="0"/>
              <a:t>Sample from Portland Metro</a:t>
            </a:r>
          </a:p>
          <a:p>
            <a:pPr marL="0" indent="0" algn="ctr">
              <a:buNone/>
            </a:pPr>
            <a:r>
              <a:rPr lang="en-US" sz="2800" b="1" dirty="0"/>
              <a:t>Data Archive</a:t>
            </a:r>
          </a:p>
          <a:p>
            <a:pPr marL="0" indent="0" algn="ctr">
              <a:buNone/>
            </a:pPr>
            <a:endParaRPr lang="en-US" sz="2800" b="1" dirty="0"/>
          </a:p>
          <a:p>
            <a:pPr marL="0" indent="0" algn="ctr">
              <a:buNone/>
            </a:pPr>
            <a:endParaRPr lang="en-US" sz="2800" b="1" dirty="0"/>
          </a:p>
        </p:txBody>
      </p:sp>
      <p:sp>
        <p:nvSpPr>
          <p:cNvPr id="3" name="Arrow: Left 2">
            <a:extLst>
              <a:ext uri="{FF2B5EF4-FFF2-40B4-BE49-F238E27FC236}">
                <a16:creationId xmlns="" xmlns:a16="http://schemas.microsoft.com/office/drawing/2014/main" id="{B7B0D6C9-6E1F-439F-BEB3-48064D45A914}"/>
              </a:ext>
            </a:extLst>
          </p:cNvPr>
          <p:cNvSpPr/>
          <p:nvPr/>
        </p:nvSpPr>
        <p:spPr>
          <a:xfrm>
            <a:off x="8936912" y="2818644"/>
            <a:ext cx="3224979" cy="1678928"/>
          </a:xfrm>
          <a:prstGeom prst="lef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01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A8338-36CF-4450-857E-878020054E16}"/>
              </a:ext>
            </a:extLst>
          </p:cNvPr>
          <p:cNvSpPr>
            <a:spLocks noGrp="1"/>
          </p:cNvSpPr>
          <p:nvPr>
            <p:ph type="title"/>
          </p:nvPr>
        </p:nvSpPr>
        <p:spPr>
          <a:xfrm>
            <a:off x="529975" y="259616"/>
            <a:ext cx="2798852" cy="1325563"/>
          </a:xfrm>
        </p:spPr>
        <p:txBody>
          <a:bodyPr>
            <a:normAutofit fontScale="90000"/>
          </a:bodyPr>
          <a:lstStyle/>
          <a:p>
            <a:pPr algn="ctr"/>
            <a:r>
              <a:rPr lang="en-US" dirty="0"/>
              <a:t>Shared data portal</a:t>
            </a:r>
            <a:endParaRPr lang="en-US" i="1" dirty="0"/>
          </a:p>
        </p:txBody>
      </p:sp>
      <p:pic>
        <p:nvPicPr>
          <p:cNvPr id="4" name="Picture 3">
            <a:extLst>
              <a:ext uri="{FF2B5EF4-FFF2-40B4-BE49-F238E27FC236}">
                <a16:creationId xmlns="" xmlns:a16="http://schemas.microsoft.com/office/drawing/2014/main" id="{74326E59-12B8-44CF-B332-1F581C945F2F}"/>
              </a:ext>
            </a:extLst>
          </p:cNvPr>
          <p:cNvPicPr preferRelativeResize="0">
            <a:picLocks/>
          </p:cNvPicPr>
          <p:nvPr/>
        </p:nvPicPr>
        <p:blipFill rotWithShape="1">
          <a:blip r:embed="rId3"/>
          <a:srcRect l="57500" t="4657" r="29091" b="55263"/>
          <a:stretch/>
        </p:blipFill>
        <p:spPr>
          <a:xfrm>
            <a:off x="3637052" y="0"/>
            <a:ext cx="8554948" cy="6857999"/>
          </a:xfrm>
          <a:prstGeom prst="rect">
            <a:avLst/>
          </a:prstGeom>
          <a:ln w="38100">
            <a:solidFill>
              <a:schemeClr val="accent1"/>
            </a:solidFill>
          </a:ln>
        </p:spPr>
      </p:pic>
      <p:sp>
        <p:nvSpPr>
          <p:cNvPr id="12" name="Content Placeholder 2">
            <a:extLst>
              <a:ext uri="{FF2B5EF4-FFF2-40B4-BE49-F238E27FC236}">
                <a16:creationId xmlns="" xmlns:a16="http://schemas.microsoft.com/office/drawing/2014/main" id="{CAFC2AD7-ECB2-4A5C-8E88-A7AC2F11396A}"/>
              </a:ext>
            </a:extLst>
          </p:cNvPr>
          <p:cNvSpPr>
            <a:spLocks noGrp="1"/>
          </p:cNvSpPr>
          <p:nvPr>
            <p:ph idx="1"/>
          </p:nvPr>
        </p:nvSpPr>
        <p:spPr>
          <a:xfrm>
            <a:off x="337814" y="2030537"/>
            <a:ext cx="2967776" cy="2151643"/>
          </a:xfrm>
        </p:spPr>
        <p:txBody>
          <a:bodyPr>
            <a:normAutofit/>
          </a:bodyPr>
          <a:lstStyle/>
          <a:p>
            <a:pPr marL="0" indent="0" algn="ctr">
              <a:buNone/>
            </a:pPr>
            <a:endParaRPr lang="en-US" sz="2800" b="1" dirty="0"/>
          </a:p>
          <a:p>
            <a:pPr marL="0" indent="0" algn="ctr">
              <a:buNone/>
            </a:pPr>
            <a:r>
              <a:rPr lang="en-US" sz="2800" b="1" dirty="0"/>
              <a:t>Sample from US Open-Data Exchange</a:t>
            </a:r>
          </a:p>
        </p:txBody>
      </p:sp>
      <p:sp>
        <p:nvSpPr>
          <p:cNvPr id="9" name="Arrow: Left 8">
            <a:extLst>
              <a:ext uri="{FF2B5EF4-FFF2-40B4-BE49-F238E27FC236}">
                <a16:creationId xmlns="" xmlns:a16="http://schemas.microsoft.com/office/drawing/2014/main" id="{6C88BA3A-999A-476C-B5C0-38B05B10A2AB}"/>
              </a:ext>
            </a:extLst>
          </p:cNvPr>
          <p:cNvSpPr/>
          <p:nvPr/>
        </p:nvSpPr>
        <p:spPr>
          <a:xfrm rot="10800000">
            <a:off x="337814" y="2500184"/>
            <a:ext cx="3183174" cy="1827590"/>
          </a:xfrm>
          <a:prstGeom prst="lef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593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A8338-36CF-4450-857E-878020054E16}"/>
              </a:ext>
            </a:extLst>
          </p:cNvPr>
          <p:cNvSpPr>
            <a:spLocks noGrp="1"/>
          </p:cNvSpPr>
          <p:nvPr>
            <p:ph type="title"/>
          </p:nvPr>
        </p:nvSpPr>
        <p:spPr>
          <a:xfrm>
            <a:off x="838200" y="141190"/>
            <a:ext cx="10515600" cy="1325563"/>
          </a:xfrm>
        </p:spPr>
        <p:txBody>
          <a:bodyPr>
            <a:normAutofit/>
          </a:bodyPr>
          <a:lstStyle/>
          <a:p>
            <a:pPr algn="ctr"/>
            <a:r>
              <a:rPr lang="en-US" sz="4000" dirty="0"/>
              <a:t>How will shared data support </a:t>
            </a:r>
            <a:br>
              <a:rPr lang="en-US" sz="4000" dirty="0"/>
            </a:br>
            <a:r>
              <a:rPr lang="en-US" sz="4000" dirty="0"/>
              <a:t>planning and operations? </a:t>
            </a:r>
          </a:p>
        </p:txBody>
      </p:sp>
      <p:sp>
        <p:nvSpPr>
          <p:cNvPr id="3" name="Content Placeholder 2">
            <a:extLst>
              <a:ext uri="{FF2B5EF4-FFF2-40B4-BE49-F238E27FC236}">
                <a16:creationId xmlns="" xmlns:a16="http://schemas.microsoft.com/office/drawing/2014/main" id="{B9845102-CD3B-4E67-9652-5A5554D9F8DE}"/>
              </a:ext>
            </a:extLst>
          </p:cNvPr>
          <p:cNvSpPr>
            <a:spLocks noGrp="1"/>
          </p:cNvSpPr>
          <p:nvPr>
            <p:ph idx="1"/>
          </p:nvPr>
        </p:nvSpPr>
        <p:spPr>
          <a:xfrm>
            <a:off x="146824" y="1716648"/>
            <a:ext cx="4480932" cy="3761300"/>
          </a:xfrm>
        </p:spPr>
        <p:txBody>
          <a:bodyPr>
            <a:normAutofit fontScale="92500" lnSpcReduction="20000"/>
          </a:bodyPr>
          <a:lstStyle/>
          <a:p>
            <a:pPr>
              <a:lnSpc>
                <a:spcPct val="120000"/>
              </a:lnSpc>
              <a:spcBef>
                <a:spcPts val="0"/>
              </a:spcBef>
              <a:spcAft>
                <a:spcPts val="1200"/>
              </a:spcAft>
            </a:pPr>
            <a:r>
              <a:rPr lang="en-US" sz="2400" b="1" dirty="0"/>
              <a:t>More accurate congestion management systems</a:t>
            </a:r>
          </a:p>
          <a:p>
            <a:pPr>
              <a:lnSpc>
                <a:spcPct val="120000"/>
              </a:lnSpc>
              <a:spcBef>
                <a:spcPts val="0"/>
              </a:spcBef>
              <a:spcAft>
                <a:spcPts val="1200"/>
              </a:spcAft>
            </a:pPr>
            <a:r>
              <a:rPr lang="en-US" sz="2400" b="1" dirty="0"/>
              <a:t>Shorter-term and finer-scale travel demand forecasting</a:t>
            </a:r>
          </a:p>
          <a:p>
            <a:pPr>
              <a:lnSpc>
                <a:spcPct val="120000"/>
              </a:lnSpc>
              <a:spcBef>
                <a:spcPts val="0"/>
              </a:spcBef>
              <a:spcAft>
                <a:spcPts val="1200"/>
              </a:spcAft>
            </a:pPr>
            <a:r>
              <a:rPr lang="en-US" sz="2400" b="1" dirty="0"/>
              <a:t>Improved calibration of regional travel demand models</a:t>
            </a:r>
          </a:p>
          <a:p>
            <a:pPr>
              <a:lnSpc>
                <a:spcPct val="120000"/>
              </a:lnSpc>
              <a:spcBef>
                <a:spcPts val="0"/>
              </a:spcBef>
              <a:spcAft>
                <a:spcPts val="1200"/>
              </a:spcAft>
            </a:pPr>
            <a:r>
              <a:rPr lang="en-US" sz="2400" b="1" dirty="0"/>
              <a:t>Improved travel time reliability</a:t>
            </a:r>
          </a:p>
        </p:txBody>
      </p:sp>
      <p:pic>
        <p:nvPicPr>
          <p:cNvPr id="4" name="Picture 3">
            <a:extLst>
              <a:ext uri="{FF2B5EF4-FFF2-40B4-BE49-F238E27FC236}">
                <a16:creationId xmlns="" xmlns:a16="http://schemas.microsoft.com/office/drawing/2014/main" id="{C6AE66DA-78FD-4004-BA64-8F221111A6A9}"/>
              </a:ext>
            </a:extLst>
          </p:cNvPr>
          <p:cNvPicPr>
            <a:picLocks noChangeAspect="1"/>
          </p:cNvPicPr>
          <p:nvPr/>
        </p:nvPicPr>
        <p:blipFill>
          <a:blip r:embed="rId3"/>
          <a:stretch>
            <a:fillRect/>
          </a:stretch>
        </p:blipFill>
        <p:spPr>
          <a:xfrm>
            <a:off x="4716965" y="1716648"/>
            <a:ext cx="7174565" cy="3761300"/>
          </a:xfrm>
          <a:prstGeom prst="rect">
            <a:avLst/>
          </a:prstGeom>
          <a:ln w="38100">
            <a:solidFill>
              <a:schemeClr val="accent1"/>
            </a:solidFill>
          </a:ln>
        </p:spPr>
      </p:pic>
      <p:sp>
        <p:nvSpPr>
          <p:cNvPr id="5" name="TextBox 4">
            <a:extLst>
              <a:ext uri="{FF2B5EF4-FFF2-40B4-BE49-F238E27FC236}">
                <a16:creationId xmlns="" xmlns:a16="http://schemas.microsoft.com/office/drawing/2014/main" id="{3B6C6500-CE1F-49F2-AAA9-A01EDBD35275}"/>
              </a:ext>
            </a:extLst>
          </p:cNvPr>
          <p:cNvSpPr txBox="1"/>
          <p:nvPr/>
        </p:nvSpPr>
        <p:spPr>
          <a:xfrm>
            <a:off x="5809429" y="5491798"/>
            <a:ext cx="4989636" cy="276999"/>
          </a:xfrm>
          <a:prstGeom prst="rect">
            <a:avLst/>
          </a:prstGeom>
          <a:noFill/>
        </p:spPr>
        <p:txBody>
          <a:bodyPr wrap="none" rtlCol="0">
            <a:spAutoFit/>
          </a:bodyPr>
          <a:lstStyle/>
          <a:p>
            <a:r>
              <a:rPr lang="en-US" sz="1200" dirty="0"/>
              <a:t>Source: Robert M Winick, 1998. North American Travel Monitoring Exhibition</a:t>
            </a:r>
          </a:p>
        </p:txBody>
      </p:sp>
      <p:sp>
        <p:nvSpPr>
          <p:cNvPr id="6" name="TextBox 5">
            <a:extLst>
              <a:ext uri="{FF2B5EF4-FFF2-40B4-BE49-F238E27FC236}">
                <a16:creationId xmlns="" xmlns:a16="http://schemas.microsoft.com/office/drawing/2014/main" id="{33F838D2-CA83-4471-BA2E-F4DFC0A0B34A}"/>
              </a:ext>
            </a:extLst>
          </p:cNvPr>
          <p:cNvSpPr txBox="1"/>
          <p:nvPr/>
        </p:nvSpPr>
        <p:spPr>
          <a:xfrm>
            <a:off x="146824" y="5353298"/>
            <a:ext cx="4243662" cy="461665"/>
          </a:xfrm>
          <a:prstGeom prst="rect">
            <a:avLst/>
          </a:prstGeom>
          <a:noFill/>
        </p:spPr>
        <p:txBody>
          <a:bodyPr wrap="none" rtlCol="0">
            <a:spAutoFit/>
          </a:bodyPr>
          <a:lstStyle/>
          <a:p>
            <a:pPr algn="ctr"/>
            <a:r>
              <a:rPr lang="en-US" sz="1200" dirty="0"/>
              <a:t>Visit </a:t>
            </a:r>
            <a:r>
              <a:rPr lang="en-US" sz="1200" dirty="0">
                <a:hlinkClick r:id="rId4"/>
              </a:rPr>
              <a:t>http://www.planhillsborough.org/fhwa-data-business-plan/</a:t>
            </a:r>
            <a:r>
              <a:rPr lang="en-US" sz="1200" dirty="0"/>
              <a:t> </a:t>
            </a:r>
          </a:p>
          <a:p>
            <a:pPr algn="ctr"/>
            <a:r>
              <a:rPr lang="en-US" sz="1200" dirty="0"/>
              <a:t>for more information</a:t>
            </a:r>
          </a:p>
        </p:txBody>
      </p:sp>
    </p:spTree>
    <p:extLst>
      <p:ext uri="{BB962C8B-B14F-4D97-AF65-F5344CB8AC3E}">
        <p14:creationId xmlns:p14="http://schemas.microsoft.com/office/powerpoint/2010/main" val="351487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888D15E-324E-48A6-AB6B-4AA321C9F269}"/>
              </a:ext>
            </a:extLst>
          </p:cNvPr>
          <p:cNvSpPr txBox="1">
            <a:spLocks/>
          </p:cNvSpPr>
          <p:nvPr/>
        </p:nvSpPr>
        <p:spPr>
          <a:xfrm>
            <a:off x="1104898" y="441788"/>
            <a:ext cx="9982199" cy="29897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800" dirty="0"/>
              <a:t>Next Regional Big Data Working Group meeting:</a:t>
            </a:r>
          </a:p>
          <a:p>
            <a:r>
              <a:rPr lang="en-US" sz="3000" dirty="0"/>
              <a:t>October 26, 2017 @ 2p</a:t>
            </a:r>
          </a:p>
          <a:p>
            <a:r>
              <a:rPr lang="en-US" sz="3000" dirty="0"/>
              <a:t>601 East Kennedy Blvd 18</a:t>
            </a:r>
            <a:r>
              <a:rPr lang="en-US" sz="3000" baseline="30000" dirty="0"/>
              <a:t>th</a:t>
            </a:r>
            <a:r>
              <a:rPr lang="en-US" sz="3000" dirty="0"/>
              <a:t> floor</a:t>
            </a:r>
          </a:p>
          <a:p>
            <a:r>
              <a:rPr lang="en-US" sz="3000" dirty="0"/>
              <a:t>Tampa, FL 33602</a:t>
            </a:r>
          </a:p>
        </p:txBody>
      </p:sp>
      <p:sp>
        <p:nvSpPr>
          <p:cNvPr id="5" name="Subtitle 2">
            <a:extLst>
              <a:ext uri="{FF2B5EF4-FFF2-40B4-BE49-F238E27FC236}">
                <a16:creationId xmlns="" xmlns:a16="http://schemas.microsoft.com/office/drawing/2014/main" id="{7A79C305-06CA-4461-99C8-CF593C6365FB}"/>
              </a:ext>
            </a:extLst>
          </p:cNvPr>
          <p:cNvSpPr txBox="1">
            <a:spLocks/>
          </p:cNvSpPr>
          <p:nvPr/>
        </p:nvSpPr>
        <p:spPr>
          <a:xfrm>
            <a:off x="1523998" y="4619575"/>
            <a:ext cx="9144000" cy="116359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t>Johnny Wong, PhD</a:t>
            </a:r>
          </a:p>
          <a:p>
            <a:pPr algn="ctr"/>
            <a:r>
              <a:rPr lang="en-US" dirty="0">
                <a:hlinkClick r:id="rId2"/>
              </a:rPr>
              <a:t>wongj@plancom.org</a:t>
            </a:r>
            <a:endParaRPr lang="en-US" dirty="0"/>
          </a:p>
          <a:p>
            <a:pPr algn="ctr"/>
            <a:r>
              <a:rPr lang="en-US" dirty="0"/>
              <a:t>813-273-3774 x370</a:t>
            </a:r>
          </a:p>
        </p:txBody>
      </p:sp>
      <p:sp>
        <p:nvSpPr>
          <p:cNvPr id="6" name="Title 1">
            <a:extLst>
              <a:ext uri="{FF2B5EF4-FFF2-40B4-BE49-F238E27FC236}">
                <a16:creationId xmlns="" xmlns:a16="http://schemas.microsoft.com/office/drawing/2014/main" id="{C282BCB7-7EC1-4075-A0B5-AA6F8419A6C9}"/>
              </a:ext>
            </a:extLst>
          </p:cNvPr>
          <p:cNvSpPr txBox="1">
            <a:spLocks/>
          </p:cNvSpPr>
          <p:nvPr/>
        </p:nvSpPr>
        <p:spPr>
          <a:xfrm>
            <a:off x="1207642" y="3698696"/>
            <a:ext cx="9982199" cy="828411"/>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6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For more information, please contact</a:t>
            </a:r>
          </a:p>
        </p:txBody>
      </p:sp>
    </p:spTree>
    <p:extLst>
      <p:ext uri="{BB962C8B-B14F-4D97-AF65-F5344CB8AC3E}">
        <p14:creationId xmlns:p14="http://schemas.microsoft.com/office/powerpoint/2010/main" val="415711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A8338-36CF-4450-857E-878020054E16}"/>
              </a:ext>
            </a:extLst>
          </p:cNvPr>
          <p:cNvSpPr>
            <a:spLocks noGrp="1"/>
          </p:cNvSpPr>
          <p:nvPr>
            <p:ph type="title"/>
          </p:nvPr>
        </p:nvSpPr>
        <p:spPr>
          <a:xfrm>
            <a:off x="838200" y="141190"/>
            <a:ext cx="10515600" cy="1325563"/>
          </a:xfrm>
        </p:spPr>
        <p:txBody>
          <a:bodyPr/>
          <a:lstStyle/>
          <a:p>
            <a:pPr algn="ctr"/>
            <a:r>
              <a:rPr lang="en-US" dirty="0"/>
              <a:t>Data – </a:t>
            </a:r>
            <a:r>
              <a:rPr lang="en-US" i="1" dirty="0"/>
              <a:t>what are they</a:t>
            </a:r>
            <a:r>
              <a:rPr lang="en-US" dirty="0"/>
              <a:t> &amp; </a:t>
            </a:r>
            <a:r>
              <a:rPr lang="en-US" i="1" dirty="0"/>
              <a:t>why are they?</a:t>
            </a:r>
          </a:p>
        </p:txBody>
      </p:sp>
      <p:sp>
        <p:nvSpPr>
          <p:cNvPr id="3" name="Content Placeholder 2">
            <a:extLst>
              <a:ext uri="{FF2B5EF4-FFF2-40B4-BE49-F238E27FC236}">
                <a16:creationId xmlns="" xmlns:a16="http://schemas.microsoft.com/office/drawing/2014/main" id="{B9845102-CD3B-4E67-9652-5A5554D9F8DE}"/>
              </a:ext>
            </a:extLst>
          </p:cNvPr>
          <p:cNvSpPr>
            <a:spLocks noGrp="1"/>
          </p:cNvSpPr>
          <p:nvPr>
            <p:ph idx="1"/>
          </p:nvPr>
        </p:nvSpPr>
        <p:spPr>
          <a:xfrm>
            <a:off x="269034" y="1660848"/>
            <a:ext cx="6560974" cy="4223889"/>
          </a:xfrm>
        </p:spPr>
        <p:txBody>
          <a:bodyPr>
            <a:normAutofit/>
          </a:bodyPr>
          <a:lstStyle/>
          <a:p>
            <a:pPr marL="0" indent="0" algn="just">
              <a:spcAft>
                <a:spcPts val="1800"/>
              </a:spcAft>
              <a:buNone/>
            </a:pPr>
            <a:r>
              <a:rPr lang="en-US" sz="2400" b="1" dirty="0">
                <a:solidFill>
                  <a:srgbClr val="00B0F0"/>
                </a:solidFill>
              </a:rPr>
              <a:t>Q: What are data? </a:t>
            </a:r>
            <a:r>
              <a:rPr lang="en-US" sz="2400" b="1" dirty="0"/>
              <a:t>A: Pieces of information that can be grouped together to form a dataset</a:t>
            </a:r>
          </a:p>
          <a:p>
            <a:pPr marL="0" indent="0" algn="just">
              <a:spcAft>
                <a:spcPts val="1800"/>
              </a:spcAft>
              <a:buNone/>
            </a:pPr>
            <a:r>
              <a:rPr lang="en-US" sz="2400" b="1" dirty="0">
                <a:solidFill>
                  <a:srgbClr val="00B0F0"/>
                </a:solidFill>
              </a:rPr>
              <a:t>Q: Examples? </a:t>
            </a:r>
            <a:r>
              <a:rPr lang="en-US" sz="2400" b="1" dirty="0"/>
              <a:t>A: Transportation datasets can include info like: traffic counts, </a:t>
            </a:r>
            <a:r>
              <a:rPr lang="en-US" sz="2400" b="1" dirty="0" err="1"/>
              <a:t>avg</a:t>
            </a:r>
            <a:r>
              <a:rPr lang="en-US" sz="2400" b="1" dirty="0"/>
              <a:t> travel speed, travel time, </a:t>
            </a:r>
            <a:r>
              <a:rPr lang="en-US" sz="2400" b="1" dirty="0" err="1"/>
              <a:t>avg</a:t>
            </a:r>
            <a:r>
              <a:rPr lang="en-US" sz="2400" b="1" dirty="0"/>
              <a:t> platooning distance*, </a:t>
            </a:r>
            <a:r>
              <a:rPr lang="en-US" sz="2400" b="1" dirty="0" err="1"/>
              <a:t>avg</a:t>
            </a:r>
            <a:r>
              <a:rPr lang="en-US" sz="2400" b="1" dirty="0"/>
              <a:t> time to brake*, etc.</a:t>
            </a:r>
          </a:p>
          <a:p>
            <a:pPr marL="0" indent="0">
              <a:buNone/>
            </a:pPr>
            <a:r>
              <a:rPr lang="en-US" sz="2400" b="1" dirty="0">
                <a:solidFill>
                  <a:srgbClr val="00B0F0"/>
                </a:solidFill>
              </a:rPr>
              <a:t>Q: What is done with these datasets?              </a:t>
            </a:r>
            <a:r>
              <a:rPr lang="en-US" sz="2400" b="1" dirty="0"/>
              <a:t>A: Inform decision-making processes</a:t>
            </a:r>
            <a:endParaRPr lang="en-US" sz="2400" b="1" dirty="0">
              <a:solidFill>
                <a:srgbClr val="00B0F0"/>
              </a:solidFill>
            </a:endParaRPr>
          </a:p>
          <a:p>
            <a:pPr marL="0" indent="0">
              <a:buNone/>
            </a:pPr>
            <a:endParaRPr lang="en-US" sz="2800" dirty="0"/>
          </a:p>
          <a:p>
            <a:pPr marL="0" indent="0">
              <a:buNone/>
            </a:pPr>
            <a:endParaRPr lang="en-US" sz="2800" dirty="0"/>
          </a:p>
          <a:p>
            <a:endParaRPr lang="en-US" sz="2800" dirty="0"/>
          </a:p>
          <a:p>
            <a:endParaRPr lang="en-US" sz="2800" dirty="0"/>
          </a:p>
        </p:txBody>
      </p:sp>
      <p:pic>
        <p:nvPicPr>
          <p:cNvPr id="5" name="Picture 4">
            <a:extLst>
              <a:ext uri="{FF2B5EF4-FFF2-40B4-BE49-F238E27FC236}">
                <a16:creationId xmlns="" xmlns:a16="http://schemas.microsoft.com/office/drawing/2014/main" id="{5F5938E0-9902-4AF6-851E-8CC784FBD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816" y="1466753"/>
            <a:ext cx="4683365" cy="4009167"/>
          </a:xfrm>
          <a:prstGeom prst="rect">
            <a:avLst/>
          </a:prstGeom>
        </p:spPr>
      </p:pic>
      <p:sp>
        <p:nvSpPr>
          <p:cNvPr id="6" name="TextBox 5">
            <a:extLst>
              <a:ext uri="{FF2B5EF4-FFF2-40B4-BE49-F238E27FC236}">
                <a16:creationId xmlns="" xmlns:a16="http://schemas.microsoft.com/office/drawing/2014/main" id="{0BC8EFDB-3221-4D70-97CB-C75615C03748}"/>
              </a:ext>
            </a:extLst>
          </p:cNvPr>
          <p:cNvSpPr txBox="1"/>
          <p:nvPr/>
        </p:nvSpPr>
        <p:spPr>
          <a:xfrm>
            <a:off x="7582036" y="5475920"/>
            <a:ext cx="4373248" cy="276999"/>
          </a:xfrm>
          <a:prstGeom prst="rect">
            <a:avLst/>
          </a:prstGeom>
          <a:noFill/>
        </p:spPr>
        <p:txBody>
          <a:bodyPr wrap="none" rtlCol="0">
            <a:spAutoFit/>
          </a:bodyPr>
          <a:lstStyle/>
          <a:p>
            <a:r>
              <a:rPr lang="en-US" sz="1200" dirty="0" err="1"/>
              <a:t>TransCAD</a:t>
            </a:r>
            <a:r>
              <a:rPr lang="en-US" sz="1200" dirty="0"/>
              <a:t> GIS system modeling Boston, MA transportation network</a:t>
            </a:r>
          </a:p>
        </p:txBody>
      </p:sp>
    </p:spTree>
    <p:extLst>
      <p:ext uri="{BB962C8B-B14F-4D97-AF65-F5344CB8AC3E}">
        <p14:creationId xmlns:p14="http://schemas.microsoft.com/office/powerpoint/2010/main" val="124175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3BE920C08B394DBE7001B6F1A7DEAF" ma:contentTypeVersion="7" ma:contentTypeDescription="Create a new document." ma:contentTypeScope="" ma:versionID="595b8092d26359fc9800042bcad3baa4">
  <xsd:schema xmlns:xsd="http://www.w3.org/2001/XMLSchema" xmlns:xs="http://www.w3.org/2001/XMLSchema" xmlns:p="http://schemas.microsoft.com/office/2006/metadata/properties" xmlns:ns2="7987bab1-ea82-41dd-963e-a532728540e0" xmlns:ns3="64fc78fd-8476-4173-9a42-c99143a7ea28" targetNamespace="http://schemas.microsoft.com/office/2006/metadata/properties" ma:root="true" ma:fieldsID="92d19e0c10632f3397824e15cd6681b1" ns2:_="" ns3:_="">
    <xsd:import namespace="7987bab1-ea82-41dd-963e-a532728540e0"/>
    <xsd:import namespace="64fc78fd-8476-4173-9a42-c99143a7ea28"/>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87bab1-ea82-41dd-963e-a532728540e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4fc78fd-8476-4173-9a42-c99143a7ea28"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0745B3-6615-4114-BB90-61CD71F3DCB2}">
  <ds:schemaRefs>
    <ds:schemaRef ds:uri="7987bab1-ea82-41dd-963e-a532728540e0"/>
    <ds:schemaRef ds:uri="64fc78fd-8476-4173-9a42-c99143a7ea28"/>
    <ds:schemaRef ds:uri="http://purl.org/dc/dcmitype/"/>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D74D58A-5AE2-440D-B028-868D4DD963F9}">
  <ds:schemaRefs>
    <ds:schemaRef ds:uri="http://schemas.microsoft.com/sharepoint/v3/contenttype/forms"/>
  </ds:schemaRefs>
</ds:datastoreItem>
</file>

<file path=customXml/itemProps3.xml><?xml version="1.0" encoding="utf-8"?>
<ds:datastoreItem xmlns:ds="http://schemas.openxmlformats.org/officeDocument/2006/customXml" ds:itemID="{BA818482-3022-4EE3-AA67-CEEC72054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87bab1-ea82-41dd-963e-a532728540e0"/>
    <ds:schemaRef ds:uri="64fc78fd-8476-4173-9a42-c99143a7e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7494</TotalTime>
  <Words>503</Words>
  <Application>Microsoft Office PowerPoint</Application>
  <PresentationFormat>Widescreen</PresentationFormat>
  <Paragraphs>72</Paragraphs>
  <Slides>11</Slides>
  <Notes>10</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Open Sans</vt:lpstr>
      <vt:lpstr>Open Sans Light</vt:lpstr>
      <vt:lpstr>Arial</vt:lpstr>
      <vt:lpstr>Office Theme</vt:lpstr>
      <vt:lpstr>Sharing Data</vt:lpstr>
      <vt:lpstr>Why is it important to share data?</vt:lpstr>
      <vt:lpstr>PowerPoint Presentation</vt:lpstr>
      <vt:lpstr>PowerPoint Presentation</vt:lpstr>
      <vt:lpstr>Shared data portal</vt:lpstr>
      <vt:lpstr>Shared data portal</vt:lpstr>
      <vt:lpstr>How will shared data support  planning and operations? </vt:lpstr>
      <vt:lpstr>PowerPoint Presentation</vt:lpstr>
      <vt:lpstr>Data – what are they &amp; why are they?</vt:lpstr>
      <vt:lpstr>PowerPoint Presentation</vt:lpstr>
      <vt:lpstr>What is being done to improve  data quality &amp; accessibility?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Johnny King Alaziz Wong</dc:creator>
  <cp:lastModifiedBy>Caper, Sarah R</cp:lastModifiedBy>
  <cp:revision>43</cp:revision>
  <dcterms:created xsi:type="dcterms:W3CDTF">2015-12-16T16:42:28Z</dcterms:created>
  <dcterms:modified xsi:type="dcterms:W3CDTF">2017-09-28T20:45:39Z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0x010100463BE920C08B394DBE7001B6F1A7DEAF</vt:lpwstr>
  </property>
  <property fmtid="{D5CDD505-2E9C-101B-9397-08002B2CF9AE}" pid="3" name="_MarkAsFinal">
    <vt:bool>true</vt:bool>
  </property>
</Properties>
</file>